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9" r:id="rId3"/>
    <p:sldId id="260" r:id="rId4"/>
    <p:sldId id="291" r:id="rId5"/>
    <p:sldId id="256" r:id="rId6"/>
    <p:sldId id="257" r:id="rId7"/>
    <p:sldId id="258" r:id="rId8"/>
    <p:sldId id="259" r:id="rId9"/>
    <p:sldId id="265" r:id="rId10"/>
    <p:sldId id="292" r:id="rId11"/>
    <p:sldId id="274" r:id="rId12"/>
    <p:sldId id="266" r:id="rId13"/>
    <p:sldId id="267" r:id="rId14"/>
    <p:sldId id="268" r:id="rId15"/>
    <p:sldId id="290" r:id="rId16"/>
    <p:sldId id="272" r:id="rId17"/>
    <p:sldId id="271" r:id="rId18"/>
    <p:sldId id="270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55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image" Target="../media/image44.jpeg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12" Type="http://schemas.openxmlformats.org/officeDocument/2006/relationships/image" Target="../media/image48.jpeg"/><Relationship Id="rId11" Type="http://schemas.openxmlformats.org/officeDocument/2006/relationships/image" Target="../media/image47.jpeg"/><Relationship Id="rId10" Type="http://schemas.openxmlformats.org/officeDocument/2006/relationships/image" Target="../media/image46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7" Type="http://schemas.openxmlformats.org/officeDocument/2006/relationships/image" Target="../media/image59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60.jpe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image" Target="../media/image65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54.xml"/><Relationship Id="rId25" Type="http://schemas.openxmlformats.org/officeDocument/2006/relationships/tags" Target="../tags/tag53.xml"/><Relationship Id="rId24" Type="http://schemas.openxmlformats.org/officeDocument/2006/relationships/tags" Target="../tags/tag52.xml"/><Relationship Id="rId23" Type="http://schemas.openxmlformats.org/officeDocument/2006/relationships/tags" Target="../tags/tag51.xml"/><Relationship Id="rId22" Type="http://schemas.openxmlformats.org/officeDocument/2006/relationships/tags" Target="../tags/tag50.xml"/><Relationship Id="rId21" Type="http://schemas.openxmlformats.org/officeDocument/2006/relationships/tags" Target="../tags/tag49.xml"/><Relationship Id="rId20" Type="http://schemas.openxmlformats.org/officeDocument/2006/relationships/tags" Target="../tags/tag48.xml"/><Relationship Id="rId2" Type="http://schemas.openxmlformats.org/officeDocument/2006/relationships/image" Target="../media/image2.png"/><Relationship Id="rId19" Type="http://schemas.openxmlformats.org/officeDocument/2006/relationships/tags" Target="../tags/tag47.xml"/><Relationship Id="rId18" Type="http://schemas.openxmlformats.org/officeDocument/2006/relationships/tags" Target="../tags/tag46.xml"/><Relationship Id="rId17" Type="http://schemas.openxmlformats.org/officeDocument/2006/relationships/tags" Target="../tags/tag45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7" Type="http://schemas.openxmlformats.org/officeDocument/2006/relationships/image" Target="../media/image73.jpe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6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pn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image" Target="../media/image14.jpeg"/><Relationship Id="rId2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image" Target="../media/image16.jpeg"/><Relationship Id="rId4" Type="http://schemas.openxmlformats.org/officeDocument/2006/relationships/tags" Target="../tags/tag5.xml"/><Relationship Id="rId3" Type="http://schemas.openxmlformats.org/officeDocument/2006/relationships/image" Target="../media/image15.jpeg"/><Relationship Id="rId2" Type="http://schemas.openxmlformats.org/officeDocument/2006/relationships/tags" Target="../tags/tag4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.png"/><Relationship Id="rId13" Type="http://schemas.openxmlformats.org/officeDocument/2006/relationships/image" Target="../media/image19.png"/><Relationship Id="rId12" Type="http://schemas.openxmlformats.org/officeDocument/2006/relationships/tags" Target="../tags/tag10.xml"/><Relationship Id="rId11" Type="http://schemas.openxmlformats.org/officeDocument/2006/relationships/image" Target="../media/image18.png"/><Relationship Id="rId10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21.jpeg"/><Relationship Id="rId4" Type="http://schemas.openxmlformats.org/officeDocument/2006/relationships/tags" Target="../tags/tag12.xml"/><Relationship Id="rId3" Type="http://schemas.openxmlformats.org/officeDocument/2006/relationships/image" Target="../media/image20.jpeg"/><Relationship Id="rId2" Type="http://schemas.openxmlformats.org/officeDocument/2006/relationships/tags" Target="../tags/tag11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.png"/><Relationship Id="rId13" Type="http://schemas.openxmlformats.org/officeDocument/2006/relationships/image" Target="../media/image24.jpeg"/><Relationship Id="rId12" Type="http://schemas.openxmlformats.org/officeDocument/2006/relationships/tags" Target="../tags/tag17.xml"/><Relationship Id="rId11" Type="http://schemas.openxmlformats.org/officeDocument/2006/relationships/image" Target="../media/image23.jpeg"/><Relationship Id="rId10" Type="http://schemas.openxmlformats.org/officeDocument/2006/relationships/tags" Target="../tags/tag16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30.jpe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9.jpeg"/><Relationship Id="rId2" Type="http://schemas.openxmlformats.org/officeDocument/2006/relationships/image" Target="../media/image25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10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图片 4" descr="微信图片_202403021430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pic>
        <p:nvPicPr>
          <p:cNvPr id="6" name="图片 5" descr="D:/UDExt/desktop/李航/图片/机型/4.29/网站/图片 1 拷贝.jpg图片 1 拷贝"/>
          <p:cNvPicPr>
            <a:picLocks noChangeAspect="1"/>
          </p:cNvPicPr>
          <p:nvPr/>
        </p:nvPicPr>
        <p:blipFill>
          <a:blip r:embed="rId3"/>
          <a:srcRect t="10" b="10"/>
          <a:stretch>
            <a:fillRect/>
          </a:stretch>
        </p:blipFill>
        <p:spPr>
          <a:xfrm>
            <a:off x="454025" y="2348865"/>
            <a:ext cx="3360467" cy="2520000"/>
          </a:xfrm>
          <a:prstGeom prst="rect">
            <a:avLst/>
          </a:prstGeom>
        </p:spPr>
      </p:pic>
      <p:pic>
        <p:nvPicPr>
          <p:cNvPr id="7" name="图片 6" descr="D:/UDExt/desktop/李航/图片/机型/4.29/网站/图片 3 拷贝.jpg图片 3 拷贝"/>
          <p:cNvPicPr>
            <a:picLocks noChangeAspect="1"/>
          </p:cNvPicPr>
          <p:nvPr/>
        </p:nvPicPr>
        <p:blipFill>
          <a:blip r:embed="rId4"/>
          <a:srcRect t="3" b="3"/>
          <a:stretch>
            <a:fillRect/>
          </a:stretch>
        </p:blipFill>
        <p:spPr>
          <a:xfrm>
            <a:off x="4175760" y="2348865"/>
            <a:ext cx="3360000" cy="2520000"/>
          </a:xfrm>
          <a:prstGeom prst="rect">
            <a:avLst/>
          </a:prstGeom>
        </p:spPr>
      </p:pic>
      <p:pic>
        <p:nvPicPr>
          <p:cNvPr id="8" name="图片 7" descr="D:/UDExt/desktop/李航/图片/机型/4.29/网站/图片 5 拷贝.jpg图片 5 拷贝"/>
          <p:cNvPicPr>
            <a:picLocks noChangeAspect="1"/>
          </p:cNvPicPr>
          <p:nvPr/>
        </p:nvPicPr>
        <p:blipFill>
          <a:blip r:embed="rId5"/>
          <a:srcRect l="44" r="44"/>
          <a:stretch>
            <a:fillRect/>
          </a:stretch>
        </p:blipFill>
        <p:spPr>
          <a:xfrm>
            <a:off x="7896860" y="2348865"/>
            <a:ext cx="3780000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542415" y="3013075"/>
            <a:ext cx="2201545" cy="41529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accent1"/>
                </a:solidFill>
                <a:latin typeface="+mn-ea"/>
                <a:cs typeface="+mn-ea"/>
              </a:rPr>
              <a:t>重质材料</a:t>
            </a:r>
            <a:endParaRPr lang="en-US" altLang="zh-CN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6" name="任意多边形: 形状 38"/>
          <p:cNvSpPr/>
          <p:nvPr>
            <p:custDataLst>
              <p:tags r:id="rId3"/>
            </p:custDataLst>
          </p:nvPr>
        </p:nvSpPr>
        <p:spPr>
          <a:xfrm>
            <a:off x="1848485" y="850900"/>
            <a:ext cx="1593215" cy="2053590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永耀</a:t>
            </a:r>
            <a:endParaRPr lang="zh-CN" altLang="en-US" sz="20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任意多边形: 形状 38"/>
          <p:cNvSpPr/>
          <p:nvPr>
            <p:custDataLst>
              <p:tags r:id="rId4"/>
            </p:custDataLst>
          </p:nvPr>
        </p:nvSpPr>
        <p:spPr>
          <a:xfrm>
            <a:off x="5546090" y="850900"/>
            <a:ext cx="1739265" cy="2052955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0000">
                <a:schemeClr val="accent2"/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德胜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5392420" y="3046095"/>
            <a:ext cx="2151380" cy="43688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轻质、中质材料</a:t>
            </a:r>
            <a:endParaRPr lang="en-US" altLang="zh-CN" sz="20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1" name="任意多边形: 形状 38"/>
          <p:cNvSpPr/>
          <p:nvPr>
            <p:custDataLst>
              <p:tags r:id="rId6"/>
            </p:custDataLst>
          </p:nvPr>
        </p:nvSpPr>
        <p:spPr>
          <a:xfrm>
            <a:off x="9120505" y="851535"/>
            <a:ext cx="1707515" cy="1991360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80000">
                <a:schemeClr val="accent3"/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lang="en-US" altLang="zh-CN" sz="20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交番</a:t>
            </a:r>
            <a:endParaRPr lang="en-US" altLang="zh-CN" sz="20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广濑</a:t>
            </a:r>
            <a:endParaRPr lang="en-US" altLang="zh-CN" sz="20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9146540" y="3068320"/>
            <a:ext cx="1686560" cy="3600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3"/>
                </a:solidFill>
                <a:latin typeface="+mn-ea"/>
                <a:cs typeface="+mn-ea"/>
              </a:rPr>
              <a:t>更好的选择</a:t>
            </a:r>
            <a:endParaRPr lang="en-US" altLang="zh-CN" sz="2000" b="1" dirty="0">
              <a:solidFill>
                <a:schemeClr val="accent3"/>
              </a:solidFill>
              <a:latin typeface="+mn-ea"/>
              <a:cs typeface="+mn-ea"/>
            </a:endParaRPr>
          </a:p>
        </p:txBody>
      </p:sp>
      <p:pic>
        <p:nvPicPr>
          <p:cNvPr id="8" name="图片 7" descr="D:/UDExt/desktop/李航/图片/机型/4.29/网站/图片 57 拷贝.jpg图片 57 拷贝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38675" y="3856990"/>
            <a:ext cx="1911985" cy="1911985"/>
          </a:xfrm>
          <a:prstGeom prst="rect">
            <a:avLst/>
          </a:prstGeom>
        </p:spPr>
      </p:pic>
      <p:pic>
        <p:nvPicPr>
          <p:cNvPr id="9" name="图片 8" descr="D:/UDExt/desktop/李航/图片/机型/4.29/网站/图片 49 拷贝.jpg图片 49 拷贝"/>
          <p:cNvPicPr>
            <a:picLocks noChangeAspect="1"/>
          </p:cNvPicPr>
          <p:nvPr/>
        </p:nvPicPr>
        <p:blipFill>
          <a:blip r:embed="rId9"/>
          <a:srcRect t="15" b="15"/>
          <a:stretch>
            <a:fillRect/>
          </a:stretch>
        </p:blipFill>
        <p:spPr>
          <a:xfrm>
            <a:off x="6910705" y="3782378"/>
            <a:ext cx="2061210" cy="2061210"/>
          </a:xfrm>
          <a:prstGeom prst="rect">
            <a:avLst/>
          </a:prstGeom>
        </p:spPr>
      </p:pic>
      <p:pic>
        <p:nvPicPr>
          <p:cNvPr id="10" name="图片 9" descr="D:/UDExt/desktop/李航/图片/机型/4.29/网站/图片 39 拷贝.jpg图片 39 拷贝"/>
          <p:cNvPicPr>
            <a:picLocks noChangeAspect="1"/>
          </p:cNvPicPr>
          <p:nvPr/>
        </p:nvPicPr>
        <p:blipFill>
          <a:blip r:embed="rId10"/>
          <a:srcRect l="10444" t="13006" r="1057" b="9371"/>
          <a:stretch>
            <a:fillRect/>
          </a:stretch>
        </p:blipFill>
        <p:spPr>
          <a:xfrm>
            <a:off x="377190" y="3856990"/>
            <a:ext cx="2179320" cy="1911985"/>
          </a:xfrm>
          <a:prstGeom prst="rect">
            <a:avLst/>
          </a:prstGeom>
        </p:spPr>
      </p:pic>
      <p:pic>
        <p:nvPicPr>
          <p:cNvPr id="11" name="图片 10" descr="D:/UDExt/desktop/李航/图片/机型/4.29/网站/图片 48 拷贝.jpg图片 48 拷贝"/>
          <p:cNvPicPr>
            <a:picLocks noChangeAspect="1"/>
          </p:cNvPicPr>
          <p:nvPr/>
        </p:nvPicPr>
        <p:blipFill>
          <a:blip r:embed="rId11"/>
          <a:srcRect l="7937" t="12550" r="5424" b="12550"/>
          <a:stretch>
            <a:fillRect/>
          </a:stretch>
        </p:blipFill>
        <p:spPr>
          <a:xfrm>
            <a:off x="2333625" y="3856990"/>
            <a:ext cx="2211070" cy="1911985"/>
          </a:xfrm>
          <a:prstGeom prst="rect">
            <a:avLst/>
          </a:prstGeom>
        </p:spPr>
      </p:pic>
      <p:pic>
        <p:nvPicPr>
          <p:cNvPr id="6" name="图片 5" descr="微信截图_202402271956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58630" y="3968750"/>
            <a:ext cx="2773045" cy="19196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41700" y="1388110"/>
            <a:ext cx="784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中国最好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微信图片_202403021430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31335" y="186690"/>
            <a:ext cx="3140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+mj-ea"/>
                <a:ea typeface="+mj-ea"/>
              </a:rPr>
              <a:t>旋梭的建议</a:t>
            </a:r>
            <a:endParaRPr lang="zh-CN" altLang="en-US" sz="2800" b="1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D:/UDExt/desktop/李航/图片/机型/4.29/网站/图片 50 拷贝.jpg图片 50 拷贝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75425" y="4812030"/>
            <a:ext cx="1769745" cy="1769745"/>
          </a:xfrm>
          <a:prstGeom prst="rect">
            <a:avLst/>
          </a:prstGeom>
        </p:spPr>
      </p:pic>
      <p:pic>
        <p:nvPicPr>
          <p:cNvPr id="16" name="图片 15" descr="D:/UDExt/desktop/李航/图片/机型/4.29/网站/图片 58 拷贝.jpg图片 58 拷贝"/>
          <p:cNvPicPr>
            <a:picLocks noChangeAspect="1"/>
          </p:cNvPicPr>
          <p:nvPr/>
        </p:nvPicPr>
        <p:blipFill>
          <a:blip r:embed="rId3"/>
          <a:srcRect t="10" b="10"/>
          <a:stretch>
            <a:fillRect/>
          </a:stretch>
        </p:blipFill>
        <p:spPr>
          <a:xfrm>
            <a:off x="1341120" y="2552065"/>
            <a:ext cx="3225800" cy="3225800"/>
          </a:xfrm>
          <a:prstGeom prst="rect">
            <a:avLst/>
          </a:prstGeom>
        </p:spPr>
      </p:pic>
      <p:pic>
        <p:nvPicPr>
          <p:cNvPr id="19" name="图片 18" descr="D:/UDExt/desktop/李航/图片/机型/4.29/网站/图片 53 拷贝.jpg图片 53 拷贝"/>
          <p:cNvPicPr>
            <a:picLocks noChangeAspect="1"/>
          </p:cNvPicPr>
          <p:nvPr/>
        </p:nvPicPr>
        <p:blipFill>
          <a:blip r:embed="rId4"/>
          <a:srcRect t="42" b="42"/>
          <a:stretch>
            <a:fillRect/>
          </a:stretch>
        </p:blipFill>
        <p:spPr>
          <a:xfrm>
            <a:off x="8832215" y="2349500"/>
            <a:ext cx="3116000" cy="2160000"/>
          </a:xfrm>
          <a:prstGeom prst="rect">
            <a:avLst/>
          </a:prstGeom>
        </p:spPr>
      </p:pic>
      <p:pic>
        <p:nvPicPr>
          <p:cNvPr id="20" name="图片 19" descr="D:/UDExt/desktop/李航/图片/机型/4.29/网站/图片 56 拷贝.jpg图片 56 拷贝"/>
          <p:cNvPicPr>
            <a:picLocks noChangeAspect="1"/>
          </p:cNvPicPr>
          <p:nvPr/>
        </p:nvPicPr>
        <p:blipFill>
          <a:blip r:embed="rId5"/>
          <a:srcRect t="52" b="52"/>
          <a:stretch>
            <a:fillRect/>
          </a:stretch>
        </p:blipFill>
        <p:spPr>
          <a:xfrm>
            <a:off x="8832215" y="4509770"/>
            <a:ext cx="3133200" cy="216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8490" y="798830"/>
            <a:ext cx="60960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梭芯盒</a:t>
            </a:r>
            <a:endParaRPr lang="zh-CN" altLang="en-US"/>
          </a:p>
          <a:p>
            <a:r>
              <a:rPr lang="zh-CN" altLang="en-US"/>
              <a:t>带弹簧片，不卡住</a:t>
            </a:r>
            <a:endParaRPr lang="zh-CN" altLang="en-US"/>
          </a:p>
          <a:p>
            <a:r>
              <a:rPr lang="zh-CN" altLang="en-US"/>
              <a:t>哈雅品牌，品质好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梭芯</a:t>
            </a:r>
            <a:endParaRPr lang="zh-CN" altLang="en-US">
              <a:sym typeface="+mn-ea"/>
            </a:endParaRPr>
          </a:p>
          <a:p>
            <a:r>
              <a:rPr lang="zh-CN" altLang="en-US"/>
              <a:t>梭芯更深，可以容纳更多线</a:t>
            </a:r>
            <a:endParaRPr lang="zh-CN" altLang="en-US"/>
          </a:p>
        </p:txBody>
      </p:sp>
      <p:pic>
        <p:nvPicPr>
          <p:cNvPr id="7" name="图片 6" descr="D:/UDExt/desktop/李航/图片/机型/4.29/网站/图片 59 拷贝.jpg图片 59 拷贝"/>
          <p:cNvPicPr>
            <a:picLocks noChangeAspect="1"/>
          </p:cNvPicPr>
          <p:nvPr/>
        </p:nvPicPr>
        <p:blipFill>
          <a:blip r:embed="rId6"/>
          <a:srcRect l="37" r="37"/>
          <a:stretch>
            <a:fillRect/>
          </a:stretch>
        </p:blipFill>
        <p:spPr>
          <a:xfrm>
            <a:off x="4869815" y="4877435"/>
            <a:ext cx="1705610" cy="17043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微信图片_202403021430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2" name="图片 11" descr="D:/UDExt/desktop/李航/图片/机型/4.29/网站/图片 47 拷贝.jpg图片 47 拷贝"/>
          <p:cNvPicPr>
            <a:picLocks noChangeAspect="1"/>
          </p:cNvPicPr>
          <p:nvPr/>
        </p:nvPicPr>
        <p:blipFill>
          <a:blip r:embed="rId2"/>
          <a:srcRect t="11" b="11"/>
          <a:stretch>
            <a:fillRect/>
          </a:stretch>
        </p:blipFill>
        <p:spPr>
          <a:xfrm>
            <a:off x="7392035" y="188595"/>
            <a:ext cx="2837815" cy="2837815"/>
          </a:xfrm>
          <a:prstGeom prst="rect">
            <a:avLst/>
          </a:prstGeom>
        </p:spPr>
      </p:pic>
      <p:pic>
        <p:nvPicPr>
          <p:cNvPr id="13" name="图片 12" descr="D:/UDExt/desktop/李航/图片/机型/4.29/网站/图片 60 拷贝.jpg图片 60 拷贝"/>
          <p:cNvPicPr>
            <a:picLocks noChangeAspect="1"/>
          </p:cNvPicPr>
          <p:nvPr/>
        </p:nvPicPr>
        <p:blipFill>
          <a:blip r:embed="rId3"/>
          <a:srcRect l="31" r="31"/>
          <a:stretch>
            <a:fillRect/>
          </a:stretch>
        </p:blipFill>
        <p:spPr>
          <a:xfrm>
            <a:off x="4295140" y="43815"/>
            <a:ext cx="3093720" cy="3094990"/>
          </a:xfrm>
          <a:prstGeom prst="rect">
            <a:avLst/>
          </a:prstGeom>
        </p:spPr>
      </p:pic>
      <p:pic>
        <p:nvPicPr>
          <p:cNvPr id="9" name="图片 8" descr="D:/UDExt/desktop/李航/图片/机型/4.29/网站/图片 67 拷贝.jpg图片 67 拷贝"/>
          <p:cNvPicPr>
            <a:picLocks noChangeAspect="1"/>
          </p:cNvPicPr>
          <p:nvPr/>
        </p:nvPicPr>
        <p:blipFill>
          <a:blip r:embed="rId4"/>
          <a:srcRect l="15120" t="36676" r="10057" b="26082"/>
          <a:stretch>
            <a:fillRect/>
          </a:stretch>
        </p:blipFill>
        <p:spPr>
          <a:xfrm>
            <a:off x="4347210" y="3425825"/>
            <a:ext cx="3359150" cy="1671955"/>
          </a:xfrm>
          <a:prstGeom prst="rect">
            <a:avLst/>
          </a:prstGeom>
        </p:spPr>
      </p:pic>
      <p:pic>
        <p:nvPicPr>
          <p:cNvPr id="11" name="图片 10" descr="D:/UDExt/desktop/李航/图片/机型/4.29/网站/图片 62 拷贝.jpg图片 62 拷贝"/>
          <p:cNvPicPr>
            <a:picLocks noChangeAspect="1"/>
          </p:cNvPicPr>
          <p:nvPr/>
        </p:nvPicPr>
        <p:blipFill>
          <a:blip r:embed="rId5"/>
          <a:srcRect l="1" r="1"/>
          <a:stretch>
            <a:fillRect/>
          </a:stretch>
        </p:blipFill>
        <p:spPr>
          <a:xfrm>
            <a:off x="10012680" y="4324985"/>
            <a:ext cx="2160000" cy="2133000"/>
          </a:xfrm>
          <a:prstGeom prst="rect">
            <a:avLst/>
          </a:prstGeom>
        </p:spPr>
      </p:pic>
      <p:pic>
        <p:nvPicPr>
          <p:cNvPr id="16" name="图片 15" descr="D:/UDExt/desktop/李航/图片/机型/4.29/网站/图片 64 拷贝.jpg图片 64 拷贝"/>
          <p:cNvPicPr>
            <a:picLocks noChangeAspect="1"/>
          </p:cNvPicPr>
          <p:nvPr/>
        </p:nvPicPr>
        <p:blipFill>
          <a:blip r:embed="rId6"/>
          <a:srcRect l="38" r="38"/>
          <a:stretch>
            <a:fillRect/>
          </a:stretch>
        </p:blipFill>
        <p:spPr>
          <a:xfrm>
            <a:off x="10012680" y="2525395"/>
            <a:ext cx="2160000" cy="1807301"/>
          </a:xfrm>
          <a:prstGeom prst="rect">
            <a:avLst/>
          </a:prstGeom>
        </p:spPr>
      </p:pic>
      <p:pic>
        <p:nvPicPr>
          <p:cNvPr id="17" name="图片 16" descr="D:/UDExt/desktop/李航/图片/机型/4.29/网站/图片 66 拷贝.jpg图片 66 拷贝"/>
          <p:cNvPicPr>
            <a:picLocks noChangeAspect="1"/>
          </p:cNvPicPr>
          <p:nvPr/>
        </p:nvPicPr>
        <p:blipFill>
          <a:blip r:embed="rId7"/>
          <a:srcRect l="47" r="47"/>
          <a:stretch>
            <a:fillRect/>
          </a:stretch>
        </p:blipFill>
        <p:spPr>
          <a:xfrm>
            <a:off x="7779385" y="3425825"/>
            <a:ext cx="2160000" cy="16722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87550" y="1388745"/>
            <a:ext cx="2091690" cy="1259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Dlc或镀铬针杆</a:t>
            </a:r>
            <a:endParaRPr lang="zh-CN" altLang="en-US"/>
          </a:p>
          <a:p>
            <a:r>
              <a:rPr lang="zh-CN" altLang="en-US"/>
              <a:t>高硬度</a:t>
            </a:r>
            <a:endParaRPr lang="zh-CN" altLang="en-US"/>
          </a:p>
          <a:p>
            <a:r>
              <a:rPr lang="zh-CN" altLang="en-US"/>
              <a:t>不容易漏油</a:t>
            </a:r>
            <a:endParaRPr lang="zh-CN" altLang="en-US"/>
          </a:p>
          <a:p>
            <a:r>
              <a:rPr lang="zh-CN" altLang="en-US"/>
              <a:t>不容易变黑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87550" y="3753485"/>
            <a:ext cx="1870710" cy="10090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针迹表盘</a:t>
            </a:r>
            <a:endParaRPr lang="zh-CN" altLang="en-US"/>
          </a:p>
          <a:p>
            <a:r>
              <a:rPr lang="zh-CN" altLang="en-US"/>
              <a:t>更好的材料</a:t>
            </a:r>
            <a:endParaRPr lang="zh-CN" altLang="en-US"/>
          </a:p>
          <a:p>
            <a:r>
              <a:rPr lang="zh-CN" altLang="en-US"/>
              <a:t>更多材料，更重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图片 5" descr="微信图片_202403021430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9" name="图片 18" descr="D:/UDExt/desktop/李航/图片/机型/4.29/网站/图片 68 拷贝.jpg图片 68 拷贝"/>
          <p:cNvPicPr>
            <a:picLocks noChangeAspect="1"/>
          </p:cNvPicPr>
          <p:nvPr/>
        </p:nvPicPr>
        <p:blipFill>
          <a:blip r:embed="rId2"/>
          <a:srcRect l="59" r="59"/>
          <a:stretch>
            <a:fillRect/>
          </a:stretch>
        </p:blipFill>
        <p:spPr>
          <a:xfrm>
            <a:off x="293370" y="2357120"/>
            <a:ext cx="4011930" cy="2675890"/>
          </a:xfrm>
          <a:prstGeom prst="rect">
            <a:avLst/>
          </a:prstGeom>
        </p:spPr>
      </p:pic>
      <p:sp>
        <p:nvSpPr>
          <p:cNvPr id="50" name="任意多边形: 形状 29"/>
          <p:cNvSpPr/>
          <p:nvPr>
            <p:custDataLst>
              <p:tags r:id="rId3"/>
            </p:custDataLst>
          </p:nvPr>
        </p:nvSpPr>
        <p:spPr>
          <a:xfrm>
            <a:off x="6298470" y="2607451"/>
            <a:ext cx="1319573" cy="762294"/>
          </a:xfrm>
          <a:custGeom>
            <a:avLst/>
            <a:gdLst>
              <a:gd name="connsiteX0" fmla="*/ 204870 w 2163120"/>
              <a:gd name="connsiteY0" fmla="*/ 0 h 1249595"/>
              <a:gd name="connsiteX1" fmla="*/ 1958251 w 2163120"/>
              <a:gd name="connsiteY1" fmla="*/ 0 h 1249595"/>
              <a:gd name="connsiteX2" fmla="*/ 2163120 w 2163120"/>
              <a:gd name="connsiteY2" fmla="*/ 217288 h 1249595"/>
              <a:gd name="connsiteX3" fmla="*/ 2163120 w 2163120"/>
              <a:gd name="connsiteY3" fmla="*/ 1078862 h 1249595"/>
              <a:gd name="connsiteX4" fmla="*/ 467372 w 2163120"/>
              <a:gd name="connsiteY4" fmla="*/ 1078862 h 1249595"/>
              <a:gd name="connsiteX5" fmla="*/ 296639 w 2163120"/>
              <a:gd name="connsiteY5" fmla="*/ 1249595 h 1249595"/>
              <a:gd name="connsiteX6" fmla="*/ 296639 w 2163120"/>
              <a:gd name="connsiteY6" fmla="*/ 1078862 h 1249595"/>
              <a:gd name="connsiteX7" fmla="*/ 0 w 2163120"/>
              <a:gd name="connsiteY7" fmla="*/ 1078862 h 1249595"/>
              <a:gd name="connsiteX8" fmla="*/ 0 w 2163120"/>
              <a:gd name="connsiteY8" fmla="*/ 217288 h 1249595"/>
              <a:gd name="connsiteX9" fmla="*/ 204870 w 2163120"/>
              <a:gd name="connsiteY9" fmla="*/ 0 h 124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3120" h="1249595">
                <a:moveTo>
                  <a:pt x="204870" y="0"/>
                </a:moveTo>
                <a:lnTo>
                  <a:pt x="1958251" y="0"/>
                </a:lnTo>
                <a:cubicBezTo>
                  <a:pt x="2071397" y="0"/>
                  <a:pt x="2163120" y="97283"/>
                  <a:pt x="2163120" y="217288"/>
                </a:cubicBezTo>
                <a:lnTo>
                  <a:pt x="2163120" y="1078862"/>
                </a:lnTo>
                <a:lnTo>
                  <a:pt x="467372" y="1078862"/>
                </a:lnTo>
                <a:lnTo>
                  <a:pt x="296639" y="1249595"/>
                </a:lnTo>
                <a:lnTo>
                  <a:pt x="296639" y="1078862"/>
                </a:lnTo>
                <a:lnTo>
                  <a:pt x="0" y="1078862"/>
                </a:lnTo>
                <a:lnTo>
                  <a:pt x="0" y="217288"/>
                </a:lnTo>
                <a:cubicBezTo>
                  <a:pt x="0" y="97283"/>
                  <a:pt x="91723" y="0"/>
                  <a:pt x="2048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610" tIns="110297" rIns="834610" bIns="352391" rtlCol="0" anchor="ctr">
            <a:noAutofit/>
          </a:bodyPr>
          <a:p>
            <a:pPr algn="ctr"/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37.44kgs</a:t>
            </a:r>
            <a:endParaRPr lang="en-US" altLang="zh-CN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1" name="任意多边形: 形状 18"/>
          <p:cNvSpPr/>
          <p:nvPr>
            <p:custDataLst>
              <p:tags r:id="rId4"/>
            </p:custDataLst>
          </p:nvPr>
        </p:nvSpPr>
        <p:spPr>
          <a:xfrm>
            <a:off x="4615919" y="2607451"/>
            <a:ext cx="1319573" cy="762294"/>
          </a:xfrm>
          <a:custGeom>
            <a:avLst/>
            <a:gdLst>
              <a:gd name="connsiteX0" fmla="*/ 204870 w 2163120"/>
              <a:gd name="connsiteY0" fmla="*/ 0 h 1249595"/>
              <a:gd name="connsiteX1" fmla="*/ 1958251 w 2163120"/>
              <a:gd name="connsiteY1" fmla="*/ 0 h 1249595"/>
              <a:gd name="connsiteX2" fmla="*/ 2163120 w 2163120"/>
              <a:gd name="connsiteY2" fmla="*/ 217288 h 1249595"/>
              <a:gd name="connsiteX3" fmla="*/ 2163120 w 2163120"/>
              <a:gd name="connsiteY3" fmla="*/ 1078862 h 1249595"/>
              <a:gd name="connsiteX4" fmla="*/ 467372 w 2163120"/>
              <a:gd name="connsiteY4" fmla="*/ 1078862 h 1249595"/>
              <a:gd name="connsiteX5" fmla="*/ 296639 w 2163120"/>
              <a:gd name="connsiteY5" fmla="*/ 1249595 h 1249595"/>
              <a:gd name="connsiteX6" fmla="*/ 296639 w 2163120"/>
              <a:gd name="connsiteY6" fmla="*/ 1078862 h 1249595"/>
              <a:gd name="connsiteX7" fmla="*/ 0 w 2163120"/>
              <a:gd name="connsiteY7" fmla="*/ 1078862 h 1249595"/>
              <a:gd name="connsiteX8" fmla="*/ 0 w 2163120"/>
              <a:gd name="connsiteY8" fmla="*/ 217288 h 1249595"/>
              <a:gd name="connsiteX9" fmla="*/ 204870 w 2163120"/>
              <a:gd name="connsiteY9" fmla="*/ 0 h 124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3120" h="1249595">
                <a:moveTo>
                  <a:pt x="204870" y="0"/>
                </a:moveTo>
                <a:lnTo>
                  <a:pt x="1958251" y="0"/>
                </a:lnTo>
                <a:cubicBezTo>
                  <a:pt x="2071397" y="0"/>
                  <a:pt x="2163120" y="97283"/>
                  <a:pt x="2163120" y="217288"/>
                </a:cubicBezTo>
                <a:lnTo>
                  <a:pt x="2163120" y="1078862"/>
                </a:lnTo>
                <a:lnTo>
                  <a:pt x="467372" y="1078862"/>
                </a:lnTo>
                <a:lnTo>
                  <a:pt x="296639" y="1249595"/>
                </a:lnTo>
                <a:lnTo>
                  <a:pt x="296639" y="1078862"/>
                </a:lnTo>
                <a:lnTo>
                  <a:pt x="0" y="1078862"/>
                </a:lnTo>
                <a:lnTo>
                  <a:pt x="0" y="217288"/>
                </a:lnTo>
                <a:cubicBezTo>
                  <a:pt x="0" y="97283"/>
                  <a:pt x="91723" y="0"/>
                  <a:pt x="20487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610" tIns="110297" rIns="834610" bIns="352391" rtlCol="0" anchor="ctr">
            <a:noAutofit/>
          </a:bodyPr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25.2kgs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任意多边形: 形状 23"/>
          <p:cNvSpPr/>
          <p:nvPr>
            <p:custDataLst>
              <p:tags r:id="rId5"/>
            </p:custDataLst>
          </p:nvPr>
        </p:nvSpPr>
        <p:spPr>
          <a:xfrm>
            <a:off x="5611681" y="2607451"/>
            <a:ext cx="324031" cy="278907"/>
          </a:xfrm>
          <a:custGeom>
            <a:avLst/>
            <a:gdLst>
              <a:gd name="connsiteX0" fmla="*/ 0 w 531170"/>
              <a:gd name="connsiteY0" fmla="*/ 0 h 457200"/>
              <a:gd name="connsiteX1" fmla="*/ 326301 w 531170"/>
              <a:gd name="connsiteY1" fmla="*/ 0 h 457200"/>
              <a:gd name="connsiteX2" fmla="*/ 531170 w 531170"/>
              <a:gd name="connsiteY2" fmla="*/ 217288 h 457200"/>
              <a:gd name="connsiteX3" fmla="*/ 531170 w 531170"/>
              <a:gd name="connsiteY3" fmla="*/ 449743 h 457200"/>
              <a:gd name="connsiteX4" fmla="*/ 457200 w 531170"/>
              <a:gd name="connsiteY4" fmla="*/ 457200 h 457200"/>
              <a:gd name="connsiteX5" fmla="*/ 0 w 531170"/>
              <a:gd name="connsiteY5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170" h="457200">
                <a:moveTo>
                  <a:pt x="0" y="0"/>
                </a:moveTo>
                <a:lnTo>
                  <a:pt x="326301" y="0"/>
                </a:lnTo>
                <a:cubicBezTo>
                  <a:pt x="439447" y="0"/>
                  <a:pt x="531170" y="97283"/>
                  <a:pt x="531170" y="217288"/>
                </a:cubicBezTo>
                <a:lnTo>
                  <a:pt x="531170" y="449743"/>
                </a:lnTo>
                <a:lnTo>
                  <a:pt x="457200" y="457200"/>
                </a:lnTo>
                <a:cubicBezTo>
                  <a:pt x="204695" y="457200"/>
                  <a:pt x="0" y="25250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60000"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3" name="任意多边形: 形状 24"/>
          <p:cNvSpPr/>
          <p:nvPr>
            <p:custDataLst>
              <p:tags r:id="rId6"/>
            </p:custDataLst>
          </p:nvPr>
        </p:nvSpPr>
        <p:spPr>
          <a:xfrm>
            <a:off x="4615919" y="2792125"/>
            <a:ext cx="196486" cy="392971"/>
          </a:xfrm>
          <a:custGeom>
            <a:avLst/>
            <a:gdLst>
              <a:gd name="connsiteX0" fmla="*/ 0 w 322090"/>
              <a:gd name="connsiteY0" fmla="*/ 0 h 644180"/>
              <a:gd name="connsiteX1" fmla="*/ 322090 w 322090"/>
              <a:gd name="connsiteY1" fmla="*/ 322090 h 644180"/>
              <a:gd name="connsiteX2" fmla="*/ 0 w 322090"/>
              <a:gd name="connsiteY2" fmla="*/ 644180 h 64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090" h="644180">
                <a:moveTo>
                  <a:pt x="0" y="0"/>
                </a:moveTo>
                <a:cubicBezTo>
                  <a:pt x="177885" y="0"/>
                  <a:pt x="322090" y="144205"/>
                  <a:pt x="322090" y="322090"/>
                </a:cubicBezTo>
                <a:cubicBezTo>
                  <a:pt x="322090" y="499975"/>
                  <a:pt x="177885" y="644180"/>
                  <a:pt x="0" y="64418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4" name="任意多边形: 形状 32"/>
          <p:cNvSpPr/>
          <p:nvPr>
            <p:custDataLst>
              <p:tags r:id="rId7"/>
            </p:custDataLst>
          </p:nvPr>
        </p:nvSpPr>
        <p:spPr>
          <a:xfrm>
            <a:off x="7293959" y="2607451"/>
            <a:ext cx="324031" cy="278907"/>
          </a:xfrm>
          <a:custGeom>
            <a:avLst/>
            <a:gdLst>
              <a:gd name="connsiteX0" fmla="*/ 0 w 531170"/>
              <a:gd name="connsiteY0" fmla="*/ 0 h 457200"/>
              <a:gd name="connsiteX1" fmla="*/ 326301 w 531170"/>
              <a:gd name="connsiteY1" fmla="*/ 0 h 457200"/>
              <a:gd name="connsiteX2" fmla="*/ 531170 w 531170"/>
              <a:gd name="connsiteY2" fmla="*/ 217288 h 457200"/>
              <a:gd name="connsiteX3" fmla="*/ 531170 w 531170"/>
              <a:gd name="connsiteY3" fmla="*/ 449743 h 457200"/>
              <a:gd name="connsiteX4" fmla="*/ 457200 w 531170"/>
              <a:gd name="connsiteY4" fmla="*/ 457200 h 457200"/>
              <a:gd name="connsiteX5" fmla="*/ 0 w 531170"/>
              <a:gd name="connsiteY5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170" h="457200">
                <a:moveTo>
                  <a:pt x="0" y="0"/>
                </a:moveTo>
                <a:lnTo>
                  <a:pt x="326301" y="0"/>
                </a:lnTo>
                <a:cubicBezTo>
                  <a:pt x="439447" y="0"/>
                  <a:pt x="531170" y="97283"/>
                  <a:pt x="531170" y="217288"/>
                </a:cubicBezTo>
                <a:lnTo>
                  <a:pt x="531170" y="449743"/>
                </a:lnTo>
                <a:lnTo>
                  <a:pt x="457200" y="457200"/>
                </a:lnTo>
                <a:cubicBezTo>
                  <a:pt x="204695" y="457200"/>
                  <a:pt x="0" y="25250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60000"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5" name="任意多边形: 形状 37"/>
          <p:cNvSpPr/>
          <p:nvPr>
            <p:custDataLst>
              <p:tags r:id="rId8"/>
            </p:custDataLst>
          </p:nvPr>
        </p:nvSpPr>
        <p:spPr>
          <a:xfrm>
            <a:off x="7980748" y="2607451"/>
            <a:ext cx="1319573" cy="762294"/>
          </a:xfrm>
          <a:custGeom>
            <a:avLst/>
            <a:gdLst>
              <a:gd name="connsiteX0" fmla="*/ 204870 w 2163120"/>
              <a:gd name="connsiteY0" fmla="*/ 0 h 1249595"/>
              <a:gd name="connsiteX1" fmla="*/ 1958251 w 2163120"/>
              <a:gd name="connsiteY1" fmla="*/ 0 h 1249595"/>
              <a:gd name="connsiteX2" fmla="*/ 2163120 w 2163120"/>
              <a:gd name="connsiteY2" fmla="*/ 217288 h 1249595"/>
              <a:gd name="connsiteX3" fmla="*/ 2163120 w 2163120"/>
              <a:gd name="connsiteY3" fmla="*/ 1078862 h 1249595"/>
              <a:gd name="connsiteX4" fmla="*/ 467372 w 2163120"/>
              <a:gd name="connsiteY4" fmla="*/ 1078862 h 1249595"/>
              <a:gd name="connsiteX5" fmla="*/ 296639 w 2163120"/>
              <a:gd name="connsiteY5" fmla="*/ 1249595 h 1249595"/>
              <a:gd name="connsiteX6" fmla="*/ 296639 w 2163120"/>
              <a:gd name="connsiteY6" fmla="*/ 1078862 h 1249595"/>
              <a:gd name="connsiteX7" fmla="*/ 0 w 2163120"/>
              <a:gd name="connsiteY7" fmla="*/ 1078862 h 1249595"/>
              <a:gd name="connsiteX8" fmla="*/ 0 w 2163120"/>
              <a:gd name="connsiteY8" fmla="*/ 217288 h 1249595"/>
              <a:gd name="connsiteX9" fmla="*/ 204870 w 2163120"/>
              <a:gd name="connsiteY9" fmla="*/ 0 h 124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3120" h="1249595">
                <a:moveTo>
                  <a:pt x="204870" y="0"/>
                </a:moveTo>
                <a:lnTo>
                  <a:pt x="1958251" y="0"/>
                </a:lnTo>
                <a:cubicBezTo>
                  <a:pt x="2071397" y="0"/>
                  <a:pt x="2163120" y="97283"/>
                  <a:pt x="2163120" y="217288"/>
                </a:cubicBezTo>
                <a:lnTo>
                  <a:pt x="2163120" y="1078862"/>
                </a:lnTo>
                <a:lnTo>
                  <a:pt x="467372" y="1078862"/>
                </a:lnTo>
                <a:lnTo>
                  <a:pt x="296639" y="1249595"/>
                </a:lnTo>
                <a:lnTo>
                  <a:pt x="296639" y="1078862"/>
                </a:lnTo>
                <a:lnTo>
                  <a:pt x="0" y="1078862"/>
                </a:lnTo>
                <a:lnTo>
                  <a:pt x="0" y="217288"/>
                </a:lnTo>
                <a:cubicBezTo>
                  <a:pt x="0" y="97283"/>
                  <a:pt x="91723" y="0"/>
                  <a:pt x="20487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610" tIns="110297" rIns="834609" bIns="352391" rtlCol="0" anchor="ctr">
            <a:noAutofit/>
          </a:bodyPr>
          <a:p>
            <a:pPr algn="ctr"/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43.4kgs</a:t>
            </a:r>
            <a:endParaRPr lang="en-US" altLang="zh-CN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任意多边形: 形状 33"/>
          <p:cNvSpPr/>
          <p:nvPr>
            <p:custDataLst>
              <p:tags r:id="rId9"/>
            </p:custDataLst>
          </p:nvPr>
        </p:nvSpPr>
        <p:spPr>
          <a:xfrm>
            <a:off x="6298470" y="2792125"/>
            <a:ext cx="196486" cy="392971"/>
          </a:xfrm>
          <a:custGeom>
            <a:avLst/>
            <a:gdLst>
              <a:gd name="connsiteX0" fmla="*/ 0 w 322090"/>
              <a:gd name="connsiteY0" fmla="*/ 0 h 644180"/>
              <a:gd name="connsiteX1" fmla="*/ 322090 w 322090"/>
              <a:gd name="connsiteY1" fmla="*/ 322090 h 644180"/>
              <a:gd name="connsiteX2" fmla="*/ 0 w 322090"/>
              <a:gd name="connsiteY2" fmla="*/ 644180 h 64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090" h="644180">
                <a:moveTo>
                  <a:pt x="0" y="0"/>
                </a:moveTo>
                <a:cubicBezTo>
                  <a:pt x="177885" y="0"/>
                  <a:pt x="322090" y="144205"/>
                  <a:pt x="322090" y="322090"/>
                </a:cubicBezTo>
                <a:cubicBezTo>
                  <a:pt x="322090" y="499975"/>
                  <a:pt x="177885" y="644180"/>
                  <a:pt x="0" y="64418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7" name="任意多边形: 形状 40"/>
          <p:cNvSpPr/>
          <p:nvPr>
            <p:custDataLst>
              <p:tags r:id="rId10"/>
            </p:custDataLst>
          </p:nvPr>
        </p:nvSpPr>
        <p:spPr>
          <a:xfrm>
            <a:off x="8976510" y="2607451"/>
            <a:ext cx="324031" cy="278907"/>
          </a:xfrm>
          <a:custGeom>
            <a:avLst/>
            <a:gdLst>
              <a:gd name="connsiteX0" fmla="*/ 0 w 531170"/>
              <a:gd name="connsiteY0" fmla="*/ 0 h 457200"/>
              <a:gd name="connsiteX1" fmla="*/ 326301 w 531170"/>
              <a:gd name="connsiteY1" fmla="*/ 0 h 457200"/>
              <a:gd name="connsiteX2" fmla="*/ 531170 w 531170"/>
              <a:gd name="connsiteY2" fmla="*/ 217288 h 457200"/>
              <a:gd name="connsiteX3" fmla="*/ 531170 w 531170"/>
              <a:gd name="connsiteY3" fmla="*/ 449743 h 457200"/>
              <a:gd name="connsiteX4" fmla="*/ 457200 w 531170"/>
              <a:gd name="connsiteY4" fmla="*/ 457200 h 457200"/>
              <a:gd name="connsiteX5" fmla="*/ 0 w 531170"/>
              <a:gd name="connsiteY5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170" h="457200">
                <a:moveTo>
                  <a:pt x="0" y="0"/>
                </a:moveTo>
                <a:lnTo>
                  <a:pt x="326301" y="0"/>
                </a:lnTo>
                <a:cubicBezTo>
                  <a:pt x="439447" y="0"/>
                  <a:pt x="531170" y="97283"/>
                  <a:pt x="531170" y="217288"/>
                </a:cubicBezTo>
                <a:lnTo>
                  <a:pt x="531170" y="449743"/>
                </a:lnTo>
                <a:lnTo>
                  <a:pt x="457200" y="457200"/>
                </a:lnTo>
                <a:cubicBezTo>
                  <a:pt x="204695" y="457200"/>
                  <a:pt x="0" y="25250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60000"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8" name="任意多边形: 形状 41"/>
          <p:cNvSpPr/>
          <p:nvPr>
            <p:custDataLst>
              <p:tags r:id="rId11"/>
            </p:custDataLst>
          </p:nvPr>
        </p:nvSpPr>
        <p:spPr>
          <a:xfrm>
            <a:off x="7980748" y="2792125"/>
            <a:ext cx="196486" cy="392971"/>
          </a:xfrm>
          <a:custGeom>
            <a:avLst/>
            <a:gdLst>
              <a:gd name="connsiteX0" fmla="*/ 0 w 322090"/>
              <a:gd name="connsiteY0" fmla="*/ 0 h 644180"/>
              <a:gd name="connsiteX1" fmla="*/ 322090 w 322090"/>
              <a:gd name="connsiteY1" fmla="*/ 322090 h 644180"/>
              <a:gd name="connsiteX2" fmla="*/ 0 w 322090"/>
              <a:gd name="connsiteY2" fmla="*/ 644180 h 64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090" h="644180">
                <a:moveTo>
                  <a:pt x="0" y="0"/>
                </a:moveTo>
                <a:cubicBezTo>
                  <a:pt x="177885" y="0"/>
                  <a:pt x="322090" y="144205"/>
                  <a:pt x="322090" y="322090"/>
                </a:cubicBezTo>
                <a:cubicBezTo>
                  <a:pt x="322090" y="499975"/>
                  <a:pt x="177885" y="644180"/>
                  <a:pt x="0" y="64418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0" name="矩形: 圆角 11"/>
          <p:cNvSpPr/>
          <p:nvPr>
            <p:custDataLst>
              <p:tags r:id="rId12"/>
            </p:custDataLst>
          </p:nvPr>
        </p:nvSpPr>
        <p:spPr>
          <a:xfrm>
            <a:off x="4615919" y="2607451"/>
            <a:ext cx="1319573" cy="1874874"/>
          </a:xfrm>
          <a:prstGeom prst="roundRect">
            <a:avLst>
              <a:gd name="adj" fmla="val 9471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116000" rIns="180000" bIns="306120" rtlCol="0" anchor="ctr" anchorCtr="0">
            <a:noAutofit/>
          </a:bodyPr>
          <a:p>
            <a:pPr algn="ctr">
              <a:lnSpc>
                <a:spcPct val="10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lt"/>
                <a:sym typeface="+mn-ea"/>
              </a:rPr>
              <a:t>安装前的机身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j-lt"/>
              <a:sym typeface="+mn-ea"/>
            </a:endParaRPr>
          </a:p>
        </p:txBody>
      </p:sp>
      <p:sp>
        <p:nvSpPr>
          <p:cNvPr id="63" name="矩形: 圆角 28"/>
          <p:cNvSpPr/>
          <p:nvPr>
            <p:custDataLst>
              <p:tags r:id="rId13"/>
            </p:custDataLst>
          </p:nvPr>
        </p:nvSpPr>
        <p:spPr>
          <a:xfrm>
            <a:off x="6298470" y="2607451"/>
            <a:ext cx="1319573" cy="1874874"/>
          </a:xfrm>
          <a:prstGeom prst="roundRect">
            <a:avLst>
              <a:gd name="adj" fmla="val 9471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116000" rIns="180000" bIns="306120" rtlCol="0" anchor="ctr">
            <a:noAutofit/>
          </a:bodyPr>
          <a:p>
            <a:pPr algn="ctr"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仅机头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4" name="矩形: 圆角 36"/>
          <p:cNvSpPr/>
          <p:nvPr>
            <p:custDataLst>
              <p:tags r:id="rId14"/>
            </p:custDataLst>
          </p:nvPr>
        </p:nvSpPr>
        <p:spPr>
          <a:xfrm>
            <a:off x="7980748" y="2607451"/>
            <a:ext cx="1319573" cy="1874874"/>
          </a:xfrm>
          <a:prstGeom prst="roundRect">
            <a:avLst>
              <a:gd name="adj" fmla="val 9471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116000" rIns="180000" bIns="306120" rtlCol="0" anchor="ctr">
            <a:noAutofit/>
          </a:bodyPr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机器包装后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6450" y="4781550"/>
            <a:ext cx="4761865" cy="877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140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我们的机器都比其他机器重2-3公斤</a:t>
            </a:r>
            <a:endParaRPr lang="en-US" altLang="zh-CN" sz="140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图片 5" descr="微信图片_202403021430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02230" y="571500"/>
            <a:ext cx="6698615" cy="8108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3.我们机器内部零件的差异</a:t>
            </a:r>
            <a:endParaRPr lang="en-US" altLang="zh-CN" sz="2400" b="1">
              <a:solidFill>
                <a:srgbClr val="FF0000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0015" y="4318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sym typeface="+mn-ea"/>
              </a:rPr>
              <a:t>产品分析</a:t>
            </a:r>
            <a:endParaRPr lang="en-US" altLang="zh-CN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图片 4" descr="微信图片_202403021430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pic>
        <p:nvPicPr>
          <p:cNvPr id="6" name="图片 5" descr="D:/UDExt/desktop/李航/图片/机型/4.29/网站/图片 74 拷贝.jpg图片 74 拷贝"/>
          <p:cNvPicPr>
            <a:picLocks noChangeAspect="1"/>
          </p:cNvPicPr>
          <p:nvPr/>
        </p:nvPicPr>
        <p:blipFill>
          <a:blip r:embed="rId3"/>
          <a:srcRect t="11" b="11"/>
          <a:stretch>
            <a:fillRect/>
          </a:stretch>
        </p:blipFill>
        <p:spPr>
          <a:xfrm>
            <a:off x="9237345" y="3503930"/>
            <a:ext cx="2768600" cy="2768600"/>
          </a:xfrm>
          <a:prstGeom prst="rect">
            <a:avLst/>
          </a:prstGeom>
        </p:spPr>
      </p:pic>
      <p:pic>
        <p:nvPicPr>
          <p:cNvPr id="7" name="图片 6" descr="D:/UDExt/desktop/李航/图片/机型/4.29/网站/图片 71 拷贝.jpg图片 71 拷贝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86660" y="2577465"/>
            <a:ext cx="2867025" cy="2867025"/>
          </a:xfrm>
          <a:prstGeom prst="rect">
            <a:avLst/>
          </a:prstGeom>
        </p:spPr>
      </p:pic>
      <p:pic>
        <p:nvPicPr>
          <p:cNvPr id="8" name="图片 7" descr="D:/UDExt/desktop/李航/图片/机型/4.29/网站/图片 73 拷贝.jpg图片 73 拷贝"/>
          <p:cNvPicPr>
            <a:picLocks noChangeAspect="1"/>
          </p:cNvPicPr>
          <p:nvPr/>
        </p:nvPicPr>
        <p:blipFill>
          <a:blip r:embed="rId5"/>
          <a:srcRect t="15" b="15"/>
          <a:stretch>
            <a:fillRect/>
          </a:stretch>
        </p:blipFill>
        <p:spPr>
          <a:xfrm>
            <a:off x="5029835" y="2403475"/>
            <a:ext cx="2051050" cy="2051050"/>
          </a:xfrm>
          <a:prstGeom prst="rect">
            <a:avLst/>
          </a:prstGeom>
        </p:spPr>
      </p:pic>
      <p:pic>
        <p:nvPicPr>
          <p:cNvPr id="9" name="图片 8" descr="D:/UDExt/desktop/李航/图片/机型/4.29/网站/图片 75 拷贝.jpg图片 75 拷贝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2670" y="3860800"/>
            <a:ext cx="1967865" cy="1967865"/>
          </a:xfrm>
          <a:prstGeom prst="rect">
            <a:avLst/>
          </a:prstGeom>
        </p:spPr>
      </p:pic>
      <p:pic>
        <p:nvPicPr>
          <p:cNvPr id="10" name="图片 9" descr="D:/UDExt/desktop/李航/图片/机型/4.29/网站/图片 72 拷贝.jpg图片 72 拷贝"/>
          <p:cNvPicPr>
            <a:picLocks noChangeAspect="1"/>
          </p:cNvPicPr>
          <p:nvPr/>
        </p:nvPicPr>
        <p:blipFill>
          <a:blip r:embed="rId7"/>
          <a:srcRect t="12" b="12"/>
          <a:stretch>
            <a:fillRect/>
          </a:stretch>
        </p:blipFill>
        <p:spPr>
          <a:xfrm>
            <a:off x="7007225" y="2787015"/>
            <a:ext cx="2555240" cy="25552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56230" y="97155"/>
            <a:ext cx="7620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  <a:sym typeface="+mn-ea"/>
              </a:rPr>
              <a:t>主要零件全部采用3601铜非冲压件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18355" y="5438775"/>
            <a:ext cx="2581275" cy="1140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</a:rPr>
              <a:t>评论：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对于厚料，应使用衬套下较短的针杆</a:t>
            </a:r>
            <a:endParaRPr lang="en-US" altLang="zh-CN">
              <a:solidFill>
                <a:schemeClr val="tx1"/>
              </a:solidFill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2712085" y="5300980"/>
            <a:ext cx="1800225" cy="360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1330960" y="4349115"/>
            <a:ext cx="1224280" cy="1008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9843770" y="4349115"/>
            <a:ext cx="1524000" cy="1008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3311525" y="3572510"/>
            <a:ext cx="1263015" cy="1008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304155" y="2853055"/>
            <a:ext cx="1526540" cy="1008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7536180" y="3571875"/>
            <a:ext cx="1577975" cy="1008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任意多边形: 形状 21"/>
          <p:cNvSpPr/>
          <p:nvPr>
            <p:custDataLst>
              <p:tags r:id="rId8"/>
            </p:custDataLst>
          </p:nvPr>
        </p:nvSpPr>
        <p:spPr>
          <a:xfrm>
            <a:off x="1463993" y="1961833"/>
            <a:ext cx="10122776" cy="2006368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noFill/>
          <a:ln w="15875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椭圆 53"/>
          <p:cNvSpPr/>
          <p:nvPr>
            <p:custDataLst>
              <p:tags r:id="rId9"/>
            </p:custDataLst>
          </p:nvPr>
        </p:nvSpPr>
        <p:spPr>
          <a:xfrm>
            <a:off x="2716848" y="267049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椭圆 54"/>
          <p:cNvSpPr/>
          <p:nvPr>
            <p:custDataLst>
              <p:tags r:id="rId10"/>
            </p:custDataLst>
          </p:nvPr>
        </p:nvSpPr>
        <p:spPr>
          <a:xfrm>
            <a:off x="2744788" y="2698433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>
            <p:custDataLst>
              <p:tags r:id="rId11"/>
            </p:custDataLst>
          </p:nvPr>
        </p:nvSpPr>
        <p:spPr>
          <a:xfrm>
            <a:off x="2091373" y="1378268"/>
            <a:ext cx="1397354" cy="705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ym typeface="+mn-ea"/>
              </a:rPr>
              <a:t>高硬度</a:t>
            </a:r>
            <a:endParaRPr lang="en-US" altLang="zh-CN" sz="1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58" name="直接连接符 57"/>
          <p:cNvCxnSpPr/>
          <p:nvPr>
            <p:custDataLst>
              <p:tags r:id="rId12"/>
            </p:custDataLst>
          </p:nvPr>
        </p:nvCxnSpPr>
        <p:spPr>
          <a:xfrm flipV="1">
            <a:off x="2791143" y="202088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椭圆 58"/>
          <p:cNvSpPr/>
          <p:nvPr>
            <p:custDataLst>
              <p:tags r:id="rId13"/>
            </p:custDataLst>
          </p:nvPr>
        </p:nvSpPr>
        <p:spPr>
          <a:xfrm>
            <a:off x="10188258" y="267049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椭圆 59"/>
          <p:cNvSpPr/>
          <p:nvPr>
            <p:custDataLst>
              <p:tags r:id="rId14"/>
            </p:custDataLst>
          </p:nvPr>
        </p:nvSpPr>
        <p:spPr>
          <a:xfrm>
            <a:off x="10216198" y="2698433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矩形 60"/>
          <p:cNvSpPr/>
          <p:nvPr>
            <p:custDataLst>
              <p:tags r:id="rId15"/>
            </p:custDataLst>
          </p:nvPr>
        </p:nvSpPr>
        <p:spPr>
          <a:xfrm>
            <a:off x="9205595" y="1378585"/>
            <a:ext cx="2188845" cy="7054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ym typeface="+mn-ea"/>
              </a:rPr>
              <a:t>机器可以工作更长的时间</a:t>
            </a:r>
            <a:endParaRPr lang="en-US" altLang="zh-CN" sz="1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2" name="矩形 61"/>
          <p:cNvSpPr/>
          <p:nvPr>
            <p:custDataLst>
              <p:tags r:id="rId16"/>
            </p:custDataLst>
          </p:nvPr>
        </p:nvSpPr>
        <p:spPr>
          <a:xfrm>
            <a:off x="9562148" y="889953"/>
            <a:ext cx="1397354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 </a:t>
            </a:r>
            <a:endParaRPr lang="en-US" altLang="zh-CN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17"/>
            </p:custDataLst>
          </p:nvPr>
        </p:nvCxnSpPr>
        <p:spPr>
          <a:xfrm flipV="1">
            <a:off x="10262553" y="202088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4" name="椭圆 63"/>
          <p:cNvSpPr/>
          <p:nvPr>
            <p:custDataLst>
              <p:tags r:id="rId18"/>
            </p:custDataLst>
          </p:nvPr>
        </p:nvSpPr>
        <p:spPr>
          <a:xfrm>
            <a:off x="5207318" y="1951038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椭圆 64"/>
          <p:cNvSpPr/>
          <p:nvPr>
            <p:custDataLst>
              <p:tags r:id="rId19"/>
            </p:custDataLst>
          </p:nvPr>
        </p:nvSpPr>
        <p:spPr>
          <a:xfrm>
            <a:off x="5235258" y="1978978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 65"/>
          <p:cNvSpPr/>
          <p:nvPr>
            <p:custDataLst>
              <p:tags r:id="rId20"/>
            </p:custDataLst>
          </p:nvPr>
        </p:nvSpPr>
        <p:spPr>
          <a:xfrm>
            <a:off x="4581843" y="658813"/>
            <a:ext cx="1397354" cy="705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ym typeface="+mn-ea"/>
              </a:rPr>
              <a:t>不容易漏油</a:t>
            </a:r>
            <a:endParaRPr lang="zh-CN" altLang="en-US" sz="1400" b="1"/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8" name="直接连接符 67"/>
          <p:cNvCxnSpPr/>
          <p:nvPr>
            <p:custDataLst>
              <p:tags r:id="rId21"/>
            </p:custDataLst>
          </p:nvPr>
        </p:nvCxnSpPr>
        <p:spPr>
          <a:xfrm flipV="1">
            <a:off x="5281613" y="1301433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1" name="椭圆 110"/>
          <p:cNvSpPr/>
          <p:nvPr>
            <p:custDataLst>
              <p:tags r:id="rId22"/>
            </p:custDataLst>
          </p:nvPr>
        </p:nvSpPr>
        <p:spPr>
          <a:xfrm>
            <a:off x="7697788" y="1951038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椭圆 111"/>
          <p:cNvSpPr/>
          <p:nvPr>
            <p:custDataLst>
              <p:tags r:id="rId23"/>
            </p:custDataLst>
          </p:nvPr>
        </p:nvSpPr>
        <p:spPr>
          <a:xfrm>
            <a:off x="7725728" y="1978978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矩形 68"/>
          <p:cNvSpPr/>
          <p:nvPr>
            <p:custDataLst>
              <p:tags r:id="rId24"/>
            </p:custDataLst>
          </p:nvPr>
        </p:nvSpPr>
        <p:spPr>
          <a:xfrm>
            <a:off x="7072313" y="658813"/>
            <a:ext cx="1397354" cy="705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ym typeface="+mn-ea"/>
              </a:rPr>
              <a:t>噪音较小</a:t>
            </a:r>
            <a:endParaRPr lang="en-US" altLang="zh-CN" sz="1400" b="1">
              <a:solidFill>
                <a:schemeClr val="accent1"/>
              </a:solidFill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0" name="矩形 69"/>
          <p:cNvSpPr/>
          <p:nvPr>
            <p:custDataLst>
              <p:tags r:id="rId25"/>
            </p:custDataLst>
          </p:nvPr>
        </p:nvSpPr>
        <p:spPr>
          <a:xfrm>
            <a:off x="7072313" y="170498"/>
            <a:ext cx="1397354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 </a:t>
            </a:r>
            <a:endParaRPr lang="en-US" altLang="zh-CN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08" name="直接连接符 107"/>
          <p:cNvCxnSpPr/>
          <p:nvPr>
            <p:custDataLst>
              <p:tags r:id="rId26"/>
            </p:custDataLst>
          </p:nvPr>
        </p:nvCxnSpPr>
        <p:spPr>
          <a:xfrm flipV="1">
            <a:off x="7772083" y="1301433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D:/UDExt/desktop/李航/图片/机型/4.29/网站/图片 82 拷贝.jpg图片 82 拷贝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757555" y="1323975"/>
            <a:ext cx="5338445" cy="36849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439535" y="1433830"/>
            <a:ext cx="5158105" cy="3509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endParaRPr lang="en-US" altLang="zh-CN" b="1"/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/>
              <a:t>使用双凸轮剪线</a:t>
            </a:r>
            <a:endParaRPr lang="en-US" altLang="zh-CN" b="1"/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/>
              <a:t>更轻更稳定</a:t>
            </a:r>
            <a:endParaRPr lang="en-US" altLang="zh-CN" b="1"/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/>
              <a:t>如果布料上有很多灰尘，剪线时就不会卡住</a:t>
            </a:r>
            <a:endParaRPr lang="en-US" altLang="zh-CN" b="1"/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/>
              <a:t>噪音较小</a:t>
            </a:r>
            <a:endParaRPr lang="en-US" altLang="zh-CN" b="1"/>
          </a:p>
        </p:txBody>
      </p:sp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微信图片_202403021430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D:/UDExt/desktop/李航/图片/机型/4.29/网站/图片 83 拷贝.jpg图片 83 拷贝"/>
          <p:cNvPicPr>
            <a:picLocks noChangeAspect="1"/>
          </p:cNvPicPr>
          <p:nvPr/>
        </p:nvPicPr>
        <p:blipFill>
          <a:blip r:embed="rId2"/>
          <a:srcRect t="6" b="6"/>
          <a:stretch>
            <a:fillRect/>
          </a:stretch>
        </p:blipFill>
        <p:spPr>
          <a:xfrm>
            <a:off x="6456045" y="692785"/>
            <a:ext cx="5091430" cy="5091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8375" y="1583055"/>
            <a:ext cx="609600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ym typeface="+mn-ea"/>
              </a:rPr>
              <a:t>高品质机器齿轮</a:t>
            </a: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ym typeface="+mn-ea"/>
              </a:rPr>
              <a:t>A型（丰力）：</a:t>
            </a: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ym typeface="+mn-ea"/>
              </a:rPr>
              <a:t>质量好，齿轮比B型软</a:t>
            </a: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ym typeface="+mn-ea"/>
              </a:rPr>
              <a:t>开始时声音也比较柔和</a:t>
            </a: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ym typeface="+mn-ea"/>
              </a:rPr>
              <a:t>B型（冠星）：</a:t>
            </a: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ym typeface="+mn-ea"/>
              </a:rPr>
              <a:t>这个质量比较好，硬度比较好，比较贵</a:t>
            </a: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ym typeface="+mn-ea"/>
              </a:rPr>
              <a:t>但一开始声音会大一点</a:t>
            </a: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ym typeface="+mn-ea"/>
              </a:rPr>
              <a:t>使用3个月以上，声音会变轻</a:t>
            </a:r>
            <a:endParaRPr lang="en-US" altLang="zh-CN" b="1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ym typeface="+mn-ea"/>
              </a:rPr>
              <a:t>机器也更耐用</a:t>
            </a:r>
            <a:endParaRPr lang="en-US" altLang="zh-CN" b="1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微信图片_202403021430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9240" y="230505"/>
            <a:ext cx="10515600" cy="4351338"/>
          </a:xfrm>
        </p:spPr>
        <p:txBody>
          <a:bodyPr/>
          <a:p>
            <a:endParaRPr lang="zh-CN" altLang="en-US"/>
          </a:p>
          <a:p>
            <a:r>
              <a:rPr lang="zh-CN" altLang="en-US"/>
              <a:t>所有配件均采用较好的一款。</a:t>
            </a:r>
            <a:endParaRPr lang="zh-CN" altLang="en-US"/>
          </a:p>
          <a:p>
            <a:r>
              <a:rPr lang="zh-CN" altLang="en-US"/>
              <a:t>使用杜克普爱德勒 (Durkopp Adler) 所用 A 级线架</a:t>
            </a:r>
            <a:endParaRPr lang="zh-CN" altLang="en-US"/>
          </a:p>
          <a:p>
            <a:r>
              <a:rPr lang="zh-CN" altLang="en-US"/>
              <a:t>或者线架可以使用我们的新产品</a:t>
            </a:r>
            <a:endParaRPr lang="zh-CN" altLang="en-US"/>
          </a:p>
          <a:p>
            <a:r>
              <a:rPr lang="zh-CN" altLang="en-US"/>
              <a:t>使用更好的螺丝刀</a:t>
            </a:r>
            <a:endParaRPr lang="zh-CN" altLang="en-US"/>
          </a:p>
          <a:p>
            <a:r>
              <a:rPr lang="zh-CN" altLang="en-US"/>
              <a:t>使用#15白油</a:t>
            </a:r>
            <a:endParaRPr lang="zh-CN" altLang="en-US"/>
          </a:p>
          <a:p>
            <a:r>
              <a:rPr lang="zh-CN" altLang="en-US"/>
              <a:t>较重的油箱</a:t>
            </a:r>
            <a:endParaRPr lang="zh-CN" altLang="en-US"/>
          </a:p>
          <a:p>
            <a:r>
              <a:rPr lang="zh-CN" altLang="en-US"/>
              <a:t>使用 Dotec 或 Groz-Beckert 针</a:t>
            </a:r>
            <a:endParaRPr lang="zh-CN" altLang="en-US"/>
          </a:p>
        </p:txBody>
      </p:sp>
      <p:pic>
        <p:nvPicPr>
          <p:cNvPr id="6" name="图片 5" descr="D:/UDExt/desktop/李航/图片/机型/4.29/网站/图片 78 拷贝.jpg图片 78 拷贝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73090" y="1762125"/>
            <a:ext cx="3172460" cy="3172460"/>
          </a:xfrm>
          <a:prstGeom prst="rect">
            <a:avLst/>
          </a:prstGeom>
        </p:spPr>
      </p:pic>
      <p:pic>
        <p:nvPicPr>
          <p:cNvPr id="7" name="图片 6" descr="D:/UDExt/desktop/李航/图片/机型/4.29/网站/图片 81 拷贝.jpg图片 81 拷贝"/>
          <p:cNvPicPr>
            <a:picLocks noChangeAspect="1"/>
          </p:cNvPicPr>
          <p:nvPr/>
        </p:nvPicPr>
        <p:blipFill>
          <a:blip r:embed="rId3"/>
          <a:srcRect t="27" b="27"/>
          <a:stretch>
            <a:fillRect/>
          </a:stretch>
        </p:blipFill>
        <p:spPr>
          <a:xfrm>
            <a:off x="8905875" y="941070"/>
            <a:ext cx="2245360" cy="3366770"/>
          </a:xfrm>
          <a:prstGeom prst="rect">
            <a:avLst/>
          </a:prstGeom>
        </p:spPr>
      </p:pic>
      <p:pic>
        <p:nvPicPr>
          <p:cNvPr id="4" name="图片 3" descr="D:/UDExt/desktop/李航/图片/机型/4.29/网站/图片 77 拷贝.jpg图片 77 拷贝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7985" y="4374515"/>
            <a:ext cx="2423795" cy="2423795"/>
          </a:xfrm>
          <a:prstGeom prst="rect">
            <a:avLst/>
          </a:prstGeom>
        </p:spPr>
      </p:pic>
      <p:pic>
        <p:nvPicPr>
          <p:cNvPr id="5" name="图片 4" descr="D:/UDExt/desktop/李航/图片/机型/4.29/网站/图片 79 拷贝.jpg图片 79 拷贝"/>
          <p:cNvPicPr>
            <a:picLocks noChangeAspect="1"/>
          </p:cNvPicPr>
          <p:nvPr/>
        </p:nvPicPr>
        <p:blipFill>
          <a:blip r:embed="rId5"/>
          <a:srcRect l="45" r="45"/>
          <a:stretch>
            <a:fillRect/>
          </a:stretch>
        </p:blipFill>
        <p:spPr>
          <a:xfrm>
            <a:off x="3303905" y="4582160"/>
            <a:ext cx="2099310" cy="2100580"/>
          </a:xfrm>
          <a:prstGeom prst="rect">
            <a:avLst/>
          </a:prstGeom>
        </p:spPr>
      </p:pic>
      <p:pic>
        <p:nvPicPr>
          <p:cNvPr id="9" name="图片 8" descr="D:/UDExt/desktop/李航/图片/机型/4.29/网站/图片 76 拷贝.jpg图片 76 拷贝"/>
          <p:cNvPicPr>
            <a:picLocks noChangeAspect="1"/>
          </p:cNvPicPr>
          <p:nvPr/>
        </p:nvPicPr>
        <p:blipFill>
          <a:blip r:embed="rId6"/>
          <a:srcRect t="26556" r="-1585" b="13335"/>
          <a:stretch>
            <a:fillRect/>
          </a:stretch>
        </p:blipFill>
        <p:spPr>
          <a:xfrm>
            <a:off x="5541645" y="4780915"/>
            <a:ext cx="2849245" cy="1685925"/>
          </a:xfrm>
          <a:prstGeom prst="rect">
            <a:avLst/>
          </a:prstGeom>
        </p:spPr>
      </p:pic>
      <p:pic>
        <p:nvPicPr>
          <p:cNvPr id="12" name="图片 11" descr="D:/UDExt/desktop/李航/图片/机型/4.29/网站/图片 80 拷贝.jpg图片 80 拷贝"/>
          <p:cNvPicPr>
            <a:picLocks noChangeAspect="1"/>
          </p:cNvPicPr>
          <p:nvPr/>
        </p:nvPicPr>
        <p:blipFill>
          <a:blip r:embed="rId7"/>
          <a:srcRect l="25" r="25"/>
          <a:stretch>
            <a:fillRect/>
          </a:stretch>
        </p:blipFill>
        <p:spPr>
          <a:xfrm>
            <a:off x="9264015" y="4307840"/>
            <a:ext cx="2198370" cy="24631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图片 7" descr="微信图片_202403021430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16095" y="157480"/>
            <a:ext cx="2621915" cy="629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+mj-ea"/>
                <a:ea typeface="+mj-ea"/>
                <a:cs typeface="+mj-ea"/>
              </a:rPr>
              <a:t>4.配件上的区别</a:t>
            </a:r>
            <a:endParaRPr lang="zh-CN" altLang="en-US" sz="2400" b="1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240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altLang="zh-CN" b="1"/>
              <a:t>YST-Q4/Q3</a:t>
            </a:r>
            <a:br>
              <a:rPr lang="en-US" altLang="zh-CN" b="1"/>
            </a:br>
            <a:r>
              <a:rPr lang="zh-CN" altLang="en-US" b="1"/>
              <a:t>智能平缝机</a:t>
            </a:r>
            <a:endParaRPr lang="zh-CN" altLang="en-US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                                                   </a:t>
            </a:r>
            <a:endParaRPr lang="zh-CN" altLang="en-US" sz="1600">
              <a:solidFill>
                <a:schemeClr val="tx1"/>
              </a:solidFill>
              <a:uFillTx/>
            </a:endParaRPr>
          </a:p>
        </p:txBody>
      </p:sp>
      <p:pic>
        <p:nvPicPr>
          <p:cNvPr id="4" name="图片 3" descr="Q4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25" y="1577975"/>
            <a:ext cx="4105910" cy="41059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19495" y="1936750"/>
            <a:ext cx="4880610" cy="3747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技术优势</a:t>
            </a:r>
            <a:endParaRPr lang="zh-CN" altLang="en-US" sz="20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200"/>
              <a:t>1.</a:t>
            </a:r>
            <a:r>
              <a:rPr lang="zh-CN" altLang="en-US" sz="1200"/>
              <a:t>厚薄通吃，适应性强</a:t>
            </a:r>
            <a:endParaRPr lang="zh-CN" altLang="en-US" sz="1200"/>
          </a:p>
          <a:p>
            <a:pPr indent="0" fontAlgn="auto">
              <a:lnSpc>
                <a:spcPct val="150000"/>
              </a:lnSpc>
            </a:pPr>
            <a:r>
              <a:rPr lang="en-US" altLang="zh-CN" sz="1200"/>
              <a:t>2.</a:t>
            </a:r>
            <a:r>
              <a:rPr lang="zh-CN" altLang="en-US" sz="1200"/>
              <a:t>少鸟巢</a:t>
            </a:r>
            <a:endParaRPr lang="zh-CN" altLang="en-US" sz="1200"/>
          </a:p>
          <a:p>
            <a:pPr indent="0" fontAlgn="auto">
              <a:lnSpc>
                <a:spcPct val="150000"/>
              </a:lnSpc>
            </a:pPr>
            <a:r>
              <a:rPr lang="en-US" altLang="zh-CN" sz="1200"/>
              <a:t>3.</a:t>
            </a:r>
            <a:r>
              <a:rPr lang="zh-CN" altLang="en-US" sz="1200"/>
              <a:t>智能网络化</a:t>
            </a:r>
            <a:r>
              <a:rPr lang="en-US" altLang="zh-CN" sz="1200"/>
              <a:t>USB</a:t>
            </a:r>
            <a:r>
              <a:rPr lang="zh-CN" altLang="en-US" sz="1200"/>
              <a:t>端口</a:t>
            </a:r>
            <a:endParaRPr lang="zh-CN" altLang="en-US" sz="1200"/>
          </a:p>
          <a:p>
            <a:pPr indent="0" fontAlgn="auto">
              <a:lnSpc>
                <a:spcPct val="150000"/>
              </a:lnSpc>
            </a:pPr>
            <a:r>
              <a:rPr lang="en-US" altLang="zh-CN" sz="1200"/>
              <a:t>4.</a:t>
            </a:r>
            <a:r>
              <a:rPr lang="zh-CN" altLang="en-US" sz="1200"/>
              <a:t>集</a:t>
            </a:r>
            <a:r>
              <a:rPr lang="en-US" altLang="zh-CN" sz="1200"/>
              <a:t>LED</a:t>
            </a:r>
            <a:r>
              <a:rPr lang="zh-CN" altLang="en-US" sz="1200"/>
              <a:t>灯、补针、电动倒缝于一体</a:t>
            </a:r>
            <a:endParaRPr lang="zh-CN" altLang="en-US" sz="1200"/>
          </a:p>
          <a:p>
            <a:pPr indent="0" fontAlgn="auto">
              <a:lnSpc>
                <a:spcPct val="150000"/>
              </a:lnSpc>
            </a:pPr>
            <a:r>
              <a:rPr lang="en-US" altLang="zh-CN" sz="1200"/>
              <a:t>5.</a:t>
            </a:r>
            <a:r>
              <a:rPr lang="zh-CN" altLang="en-US" sz="1200"/>
              <a:t>数字发光锁定旋钮</a:t>
            </a:r>
            <a:endParaRPr lang="zh-CN" altLang="en-US" sz="1200"/>
          </a:p>
          <a:p>
            <a:pPr indent="0" fontAlgn="auto">
              <a:lnSpc>
                <a:spcPct val="150000"/>
              </a:lnSpc>
            </a:pPr>
            <a:r>
              <a:rPr lang="en-US" altLang="zh-CN" sz="1200"/>
              <a:t>6.</a:t>
            </a:r>
            <a:r>
              <a:rPr lang="zh-CN" altLang="en-US" sz="1200"/>
              <a:t>语音导航一键直达</a:t>
            </a:r>
            <a:endParaRPr lang="zh-CN" altLang="en-US" sz="1200"/>
          </a:p>
          <a:p>
            <a:pPr indent="0" fontAlgn="auto">
              <a:lnSpc>
                <a:spcPct val="150000"/>
              </a:lnSpc>
            </a:pPr>
            <a:r>
              <a:rPr lang="en-US" altLang="zh-CN" sz="1200"/>
              <a:t>7.</a:t>
            </a:r>
            <a:r>
              <a:rPr lang="zh-CN" altLang="en-US" sz="1200"/>
              <a:t>通轴设计，缝纫更流畅</a:t>
            </a:r>
            <a:endParaRPr lang="zh-CN" altLang="en-US" sz="1200"/>
          </a:p>
          <a:p>
            <a:pPr indent="0" fontAlgn="auto">
              <a:lnSpc>
                <a:spcPct val="150000"/>
              </a:lnSpc>
            </a:pPr>
            <a:r>
              <a:rPr lang="en-US" altLang="zh-CN" sz="1200"/>
              <a:t>8.</a:t>
            </a:r>
            <a:r>
              <a:rPr lang="zh-CN" altLang="en-US" sz="1200"/>
              <a:t>电子靠膝轻松提放</a:t>
            </a:r>
            <a:endParaRPr lang="zh-CN" altLang="en-US" sz="1200"/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333105" y="1691640"/>
            <a:ext cx="3235960" cy="3228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图片 7" descr="微信图片_202403021430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sym typeface="+mn-ea"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sym typeface="+mn-ea"/>
              </a:rPr>
              <a:t>产品分析</a:t>
            </a:r>
            <a:endParaRPr lang="en-US" altLang="zh-CN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图片 4" descr="微信图片_202403021430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pic>
        <p:nvPicPr>
          <p:cNvPr id="6" name="图片 5" descr="D:/UDExt/desktop/李航/图片/机型/4.29/网站/图片 9 拷贝.jpg图片 9 拷贝"/>
          <p:cNvPicPr>
            <a:picLocks noChangeAspect="1"/>
          </p:cNvPicPr>
          <p:nvPr/>
        </p:nvPicPr>
        <p:blipFill>
          <a:blip r:embed="rId3"/>
          <a:srcRect t="259" b="259"/>
          <a:stretch>
            <a:fillRect/>
          </a:stretch>
        </p:blipFill>
        <p:spPr>
          <a:xfrm>
            <a:off x="5735955" y="1628775"/>
            <a:ext cx="2447925" cy="2879725"/>
          </a:xfrm>
          <a:prstGeom prst="rect">
            <a:avLst/>
          </a:prstGeom>
        </p:spPr>
      </p:pic>
      <p:pic>
        <p:nvPicPr>
          <p:cNvPr id="7" name="图片 6" descr="D:/UDExt/desktop/李航/图片/机型/4.29/网站/图片 15 拷贝.jpg图片 15 拷贝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12350" y="980440"/>
            <a:ext cx="1713865" cy="1713865"/>
          </a:xfrm>
          <a:prstGeom prst="rect">
            <a:avLst/>
          </a:prstGeom>
        </p:spPr>
      </p:pic>
      <p:pic>
        <p:nvPicPr>
          <p:cNvPr id="8" name="图片 7" descr="D:/UDExt/desktop/李航/图片/机型/4.29/网站/图片 13 拷贝.jpg图片 13 拷贝"/>
          <p:cNvPicPr>
            <a:picLocks noChangeAspect="1"/>
          </p:cNvPicPr>
          <p:nvPr/>
        </p:nvPicPr>
        <p:blipFill>
          <a:blip r:embed="rId5"/>
          <a:srcRect t="15" b="15"/>
          <a:stretch>
            <a:fillRect/>
          </a:stretch>
        </p:blipFill>
        <p:spPr>
          <a:xfrm>
            <a:off x="9479915" y="4292600"/>
            <a:ext cx="2052320" cy="2052320"/>
          </a:xfrm>
          <a:prstGeom prst="rect">
            <a:avLst/>
          </a:prstGeom>
        </p:spPr>
      </p:pic>
      <p:pic>
        <p:nvPicPr>
          <p:cNvPr id="9" name="图片 8" descr="D:/UDExt/desktop/李航/图片/机型/4.29/网站/图片 6 拷贝.jpg图片 6 拷贝"/>
          <p:cNvPicPr>
            <a:picLocks noChangeAspect="1"/>
          </p:cNvPicPr>
          <p:nvPr/>
        </p:nvPicPr>
        <p:blipFill>
          <a:blip r:embed="rId6"/>
          <a:srcRect t="24" b="24"/>
          <a:stretch>
            <a:fillRect/>
          </a:stretch>
        </p:blipFill>
        <p:spPr>
          <a:xfrm>
            <a:off x="2842260" y="1539875"/>
            <a:ext cx="2697480" cy="3134995"/>
          </a:xfrm>
          <a:prstGeom prst="rect">
            <a:avLst/>
          </a:prstGeom>
        </p:spPr>
      </p:pic>
      <p:pic>
        <p:nvPicPr>
          <p:cNvPr id="10" name="图片 9" descr="D:/UDExt/desktop/李航/图片/机型/4.29/网站/图片 12 拷贝.jpg图片 12 拷贝"/>
          <p:cNvPicPr>
            <a:picLocks noChangeAspect="1"/>
          </p:cNvPicPr>
          <p:nvPr/>
        </p:nvPicPr>
        <p:blipFill>
          <a:blip r:embed="rId7"/>
          <a:srcRect t="10" b="10"/>
          <a:stretch>
            <a:fillRect/>
          </a:stretch>
        </p:blipFill>
        <p:spPr>
          <a:xfrm rot="10800000">
            <a:off x="264160" y="3789045"/>
            <a:ext cx="2771775" cy="2771775"/>
          </a:xfrm>
          <a:prstGeom prst="rect">
            <a:avLst/>
          </a:prstGeom>
        </p:spPr>
      </p:pic>
      <p:pic>
        <p:nvPicPr>
          <p:cNvPr id="11" name="图片 10" descr="飞思导出-CHZ07458 拷贝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0030" y="548640"/>
            <a:ext cx="2442845" cy="2444115"/>
          </a:xfrm>
          <a:prstGeom prst="rect">
            <a:avLst/>
          </a:prstGeom>
        </p:spPr>
      </p:pic>
      <p:pic>
        <p:nvPicPr>
          <p:cNvPr id="12" name="图片 11" descr="D:/UDExt/desktop/李航/图片/机型/4.29/网站/图片 16 拷贝.jpg图片 16 拷贝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38625" y="5293360"/>
            <a:ext cx="1565275" cy="1565275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V="1">
            <a:off x="2294890" y="3284855"/>
            <a:ext cx="1857375" cy="16217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1416050" y="1916430"/>
            <a:ext cx="2087880" cy="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7247890" y="1916430"/>
            <a:ext cx="3096260" cy="36004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8" idx="1"/>
          </p:cNvCxnSpPr>
          <p:nvPr/>
        </p:nvCxnSpPr>
        <p:spPr>
          <a:xfrm flipH="1" flipV="1">
            <a:off x="7321550" y="3933190"/>
            <a:ext cx="2158365" cy="138557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5448300" y="3860800"/>
            <a:ext cx="935990" cy="201612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567940" y="461010"/>
            <a:ext cx="8216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+mj-ea"/>
                <a:ea typeface="+mj-ea"/>
                <a:cs typeface="+mj-ea"/>
              </a:rPr>
              <a:t>1.机头表面差异</a:t>
            </a:r>
            <a:endParaRPr lang="en-US" altLang="zh-CN" sz="2400" b="1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" name="图片 9" descr="D:/UDExt/desktop/李航/图片/机型/4.29/网站/图片 4 拷贝.jpg图片 4 拷贝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028" r="2028"/>
          <a:stretch>
            <a:fillRect/>
          </a:stretch>
        </p:blipFill>
        <p:spPr>
          <a:xfrm>
            <a:off x="704215" y="1780540"/>
            <a:ext cx="4139565" cy="2761615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5502910" y="1256665"/>
          <a:ext cx="5973445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655"/>
                <a:gridCol w="378079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最大速度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5000 转/分钟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工作转速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A41E2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4000 </a:t>
                      </a:r>
                      <a:r>
                        <a:rPr lang="en-US" altLang="zh-CN" sz="1800">
                          <a:solidFill>
                            <a:schemeClr val="bg1">
                              <a:lumMod val="95000"/>
                            </a:schemeClr>
                          </a:solidFill>
                          <a:sym typeface="+mn-ea"/>
                        </a:rPr>
                        <a:t>转/分钟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A41E24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针距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5mm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织物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轻-中材料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机针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DB*1  9#-18#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润滑油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15 # 白油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交替范围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5.5mm(手动),13mm(膝动)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电机功率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220V/550W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重量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37.4/43.4kgs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B929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纸箱尺寸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660*270*545mm</a:t>
                      </a:r>
                      <a:endParaRPr lang="en-US" altLang="zh-CN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图片 7" descr="微信图片_202403021430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23235" y="5449570"/>
            <a:ext cx="61817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我们</a:t>
            </a:r>
            <a:r>
              <a:rPr lang="en-US" altLang="zh-CN"/>
              <a:t>Q4</a:t>
            </a:r>
            <a:r>
              <a:rPr lang="zh-CN" altLang="en-US"/>
              <a:t>这款产品工作转速可达到</a:t>
            </a:r>
            <a:r>
              <a:rPr lang="en-US" altLang="zh-CN">
                <a:solidFill>
                  <a:srgbClr val="FF0000"/>
                </a:solidFill>
              </a:rPr>
              <a:t>4000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转/分钟</a:t>
            </a:r>
            <a:r>
              <a:rPr lang="zh-CN" altLang="en-US">
                <a:sym typeface="+mn-ea"/>
              </a:rPr>
              <a:t>，而一般其他工厂转速在</a:t>
            </a:r>
            <a:r>
              <a:rPr lang="en-US" altLang="zh-CN">
                <a:sym typeface="+mn-ea"/>
              </a:rPr>
              <a:t>3500</a:t>
            </a:r>
            <a:r>
              <a:rPr lang="zh-CN" altLang="en-US">
                <a:sym typeface="+mn-ea"/>
              </a:rPr>
              <a:t>转/分钟，例如杰克和宝宇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D:/UDExt/desktop/李航/图片/机型/4.29/网站/图片 27 拷贝.jpg图片 27 拷贝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412240" y="1243965"/>
            <a:ext cx="3004820" cy="3004820"/>
          </a:xfrm>
          <a:prstGeom prst="rect">
            <a:avLst/>
          </a:prstGeom>
        </p:spPr>
      </p:pic>
      <p:pic>
        <p:nvPicPr>
          <p:cNvPr id="8" name="图片 7" descr="D:/UDExt/desktop/李航/图片/机型/4.29/网站/图片 17 拷贝.jpg图片 17 拷贝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4" r="54"/>
          <a:stretch>
            <a:fillRect/>
          </a:stretch>
        </p:blipFill>
        <p:spPr>
          <a:xfrm>
            <a:off x="5335270" y="968375"/>
            <a:ext cx="4196715" cy="23628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5746750" y="1161415"/>
            <a:ext cx="575945" cy="50355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endCxn id="10" idx="1"/>
          </p:cNvCxnSpPr>
          <p:nvPr>
            <p:custDataLst>
              <p:tags r:id="rId7"/>
            </p:custDataLst>
          </p:nvPr>
        </p:nvCxnSpPr>
        <p:spPr>
          <a:xfrm flipV="1">
            <a:off x="3577590" y="1413510"/>
            <a:ext cx="2169160" cy="107950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263140" y="3940810"/>
            <a:ext cx="72097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1"/>
            <a:r>
              <a:rPr lang="zh-CN" altLang="en-US">
                <a:sym typeface="+mn-ea"/>
              </a:rPr>
              <a:t>作用：</a:t>
            </a:r>
            <a:r>
              <a:rPr lang="en-US" altLang="zh-CN">
                <a:sym typeface="+mn-ea"/>
              </a:rPr>
              <a:t>与其他线夹配合使用，使线迹更加稳定</a:t>
            </a:r>
            <a:endParaRPr lang="en-US" altLang="zh-CN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46750" y="506349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来自其他工厂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只有一个小弹簧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较小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更便宜</a:t>
            </a:r>
            <a:endParaRPr lang="en-US" altLang="zh-CN"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17060" y="5122795"/>
            <a:ext cx="1170000" cy="1079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647315" y="5122545"/>
            <a:ext cx="927529" cy="108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75050" y="5122795"/>
            <a:ext cx="841935" cy="1079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6460" y="651510"/>
            <a:ext cx="3239135" cy="1172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面线张力</a:t>
            </a:r>
            <a:endParaRPr lang="zh-CN" altLang="en-US"/>
          </a:p>
          <a:p>
            <a:r>
              <a:rPr lang="zh-CN" altLang="en-US"/>
              <a:t>采用双弹簧夹</a:t>
            </a:r>
            <a:endParaRPr lang="zh-CN" altLang="en-US"/>
          </a:p>
          <a:p>
            <a:r>
              <a:rPr lang="zh-CN" altLang="en-US"/>
              <a:t>与</a:t>
            </a:r>
            <a:r>
              <a:rPr lang="zh-CN" altLang="en-US">
                <a:solidFill>
                  <a:srgbClr val="FF0000"/>
                </a:solidFill>
              </a:rPr>
              <a:t>兄弟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最新款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S-7300A</a:t>
            </a:r>
            <a:r>
              <a:rPr lang="zh-CN" altLang="en-US">
                <a:sym typeface="+mn-ea"/>
              </a:rPr>
              <a:t>所使用的一样</a:t>
            </a:r>
            <a:endParaRPr lang="en-US" altLang="zh-CN" b="1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微信图片_202403021430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D:/UDExt/desktop/李航/图片/机型/4.29/网站/图片 28 拷贝.jpg图片 28 拷贝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7" b="7"/>
          <a:stretch>
            <a:fillRect/>
          </a:stretch>
        </p:blipFill>
        <p:spPr>
          <a:xfrm>
            <a:off x="838200" y="177800"/>
            <a:ext cx="4879975" cy="4879975"/>
          </a:xfrm>
          <a:prstGeom prst="rect">
            <a:avLst/>
          </a:prstGeom>
        </p:spPr>
      </p:pic>
      <p:pic>
        <p:nvPicPr>
          <p:cNvPr id="4" name="图片 3" descr="D:/UDExt/desktop/李航/图片/机型/4.29/网站/图片 21 拷贝.jpg图片 21 拷贝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1" r="11"/>
          <a:stretch>
            <a:fillRect/>
          </a:stretch>
        </p:blipFill>
        <p:spPr>
          <a:xfrm>
            <a:off x="6736080" y="488950"/>
            <a:ext cx="3856990" cy="2893060"/>
          </a:xfrm>
          <a:prstGeom prst="rect">
            <a:avLst/>
          </a:prstGeom>
        </p:spPr>
      </p:pic>
      <p:cxnSp>
        <p:nvCxnSpPr>
          <p:cNvPr id="9" name="直接箭头连接符 8"/>
          <p:cNvCxnSpPr>
            <a:endCxn id="10" idx="1"/>
          </p:cNvCxnSpPr>
          <p:nvPr>
            <p:custDataLst>
              <p:tags r:id="rId6"/>
            </p:custDataLst>
          </p:nvPr>
        </p:nvCxnSpPr>
        <p:spPr>
          <a:xfrm flipV="1">
            <a:off x="5435600" y="1934210"/>
            <a:ext cx="2203450" cy="69596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7639050" y="1700530"/>
            <a:ext cx="328930" cy="4673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38200" y="969645"/>
            <a:ext cx="3155950" cy="1094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/>
          </a:p>
          <a:p>
            <a:r>
              <a:rPr lang="zh-CN" altLang="en-US"/>
              <a:t>电子线张力</a:t>
            </a:r>
            <a:endParaRPr lang="zh-CN" altLang="en-US"/>
          </a:p>
          <a:p>
            <a:r>
              <a:rPr lang="zh-CN" altLang="en-US"/>
              <a:t>与</a:t>
            </a:r>
            <a:r>
              <a:rPr lang="zh-CN" altLang="en-US">
                <a:solidFill>
                  <a:srgbClr val="FF0000"/>
                </a:solidFill>
              </a:rPr>
              <a:t>重机</a:t>
            </a:r>
            <a:r>
              <a:rPr lang="en-US" altLang="zh-CN">
                <a:solidFill>
                  <a:srgbClr val="FF0000"/>
                </a:solidFill>
              </a:rPr>
              <a:t> DDL 9000C</a:t>
            </a:r>
            <a:r>
              <a:rPr lang="zh-CN" altLang="en-US"/>
              <a:t>所用一样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27430" y="3829685"/>
            <a:ext cx="4484370" cy="462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特点：这种类型比较贵，可以使线迹更好</a:t>
            </a:r>
            <a:endParaRPr lang="zh-CN" altLang="en-US"/>
          </a:p>
        </p:txBody>
      </p:sp>
      <p:pic>
        <p:nvPicPr>
          <p:cNvPr id="8" name="图片 7" descr="D:/UDExt/desktop/李航/图片/机型/4.29/网站/图片 26 拷贝.jpg图片 26 拷贝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25" b="25"/>
          <a:stretch>
            <a:fillRect/>
          </a:stretch>
        </p:blipFill>
        <p:spPr>
          <a:xfrm>
            <a:off x="936625" y="4479925"/>
            <a:ext cx="1800501" cy="1440000"/>
          </a:xfrm>
          <a:prstGeom prst="rect">
            <a:avLst/>
          </a:prstGeom>
        </p:spPr>
      </p:pic>
      <p:pic>
        <p:nvPicPr>
          <p:cNvPr id="11" name="图片 10" descr="D:/UDExt/desktop/李航/图片/机型/4.29/网站/图片 22 拷贝.jpg图片 22 拷贝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20" b="20"/>
          <a:stretch>
            <a:fillRect/>
          </a:stretch>
        </p:blipFill>
        <p:spPr>
          <a:xfrm>
            <a:off x="2736215" y="4481195"/>
            <a:ext cx="2436197" cy="1440000"/>
          </a:xfrm>
          <a:prstGeom prst="rect">
            <a:avLst/>
          </a:prstGeom>
        </p:spPr>
      </p:pic>
      <p:pic>
        <p:nvPicPr>
          <p:cNvPr id="12" name="图片 11" descr="D:/UDExt/desktop/李航/图片/机型/4.29/网站/图片 23 拷贝.jpg图片 23 拷贝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25" b="25"/>
          <a:stretch>
            <a:fillRect/>
          </a:stretch>
        </p:blipFill>
        <p:spPr>
          <a:xfrm>
            <a:off x="5184140" y="4481195"/>
            <a:ext cx="1696929" cy="144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033260" y="4593590"/>
            <a:ext cx="4079240" cy="1386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>
                <a:sym typeface="+mn-ea"/>
              </a:rPr>
              <a:t>其他工厂的，</a:t>
            </a:r>
            <a:r>
              <a:rPr lang="zh-CN" altLang="en-US">
                <a:sym typeface="+mn-ea"/>
              </a:rPr>
              <a:t>例如</a:t>
            </a:r>
            <a:r>
              <a:rPr lang="en-US" altLang="zh-CN">
                <a:sym typeface="+mn-ea"/>
              </a:rPr>
              <a:t>JUKI DDL 900C，用便宜的</a:t>
            </a:r>
            <a:endParaRPr lang="en-US" altLang="zh-CN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微信图片_202403021430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6" name="图片 15" descr="D:/UDExt/desktop/李航/图片/机型/4.29/网站/图片 24 拷贝.jpg图片 24 拷贝"/>
          <p:cNvPicPr>
            <a:picLocks noChangeAspect="1"/>
          </p:cNvPicPr>
          <p:nvPr/>
        </p:nvPicPr>
        <p:blipFill>
          <a:blip r:embed="rId2"/>
          <a:srcRect t="11" b="11"/>
          <a:stretch>
            <a:fillRect/>
          </a:stretch>
        </p:blipFill>
        <p:spPr>
          <a:xfrm>
            <a:off x="1006475" y="925830"/>
            <a:ext cx="3963871" cy="2160000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H="1" flipV="1">
            <a:off x="2192020" y="2285365"/>
            <a:ext cx="923290" cy="278574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/>
        </p:nvSpPr>
        <p:spPr>
          <a:xfrm>
            <a:off x="1746885" y="1960880"/>
            <a:ext cx="647700" cy="72009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D:/UDExt/desktop/李航/图片/机型/4.29/网站/图片 13 拷贝.jpg图片 13 拷贝"/>
          <p:cNvPicPr>
            <a:picLocks noChangeAspect="1"/>
          </p:cNvPicPr>
          <p:nvPr/>
        </p:nvPicPr>
        <p:blipFill>
          <a:blip r:embed="rId3"/>
          <a:srcRect t="11" b="11"/>
          <a:stretch>
            <a:fillRect/>
          </a:stretch>
        </p:blipFill>
        <p:spPr>
          <a:xfrm>
            <a:off x="1255395" y="3661410"/>
            <a:ext cx="2963545" cy="2963545"/>
          </a:xfrm>
          <a:prstGeom prst="rect">
            <a:avLst/>
          </a:prstGeom>
        </p:spPr>
      </p:pic>
      <p:pic>
        <p:nvPicPr>
          <p:cNvPr id="6" name="图片 5" descr="D:/UDExt/desktop/李航/图片/机型/4.29/网站/图片 36 拷贝.jpg图片 36 拷贝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5545" y="3749675"/>
            <a:ext cx="3048000" cy="304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74285" y="865505"/>
            <a:ext cx="1717675" cy="2298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tx1"/>
                </a:solidFill>
                <a:uFillTx/>
              </a:rPr>
              <a:t>6</a:t>
            </a:r>
            <a:r>
              <a:rPr lang="zh-CN" altLang="en-US">
                <a:solidFill>
                  <a:schemeClr val="tx1"/>
                </a:solidFill>
                <a:uFillTx/>
              </a:rPr>
              <a:t>颗</a:t>
            </a:r>
            <a:r>
              <a:rPr lang="en-US" altLang="zh-CN">
                <a:solidFill>
                  <a:schemeClr val="tx1"/>
                </a:solidFill>
                <a:uFillTx/>
              </a:rPr>
              <a:t>LED</a:t>
            </a:r>
            <a:r>
              <a:rPr lang="zh-CN" altLang="en-US">
                <a:solidFill>
                  <a:schemeClr val="tx1"/>
                </a:solidFill>
                <a:uFillTx/>
              </a:rPr>
              <a:t>灯</a:t>
            </a:r>
            <a:endParaRPr lang="zh-CN" altLang="en-US">
              <a:solidFill>
                <a:schemeClr val="tx1"/>
              </a:solidFill>
              <a:uFillTx/>
            </a:endParaRPr>
          </a:p>
          <a:p>
            <a:r>
              <a:rPr lang="en-US" altLang="zh-CN">
                <a:solidFill>
                  <a:schemeClr val="tx1"/>
                </a:solidFill>
                <a:uFillTx/>
              </a:rPr>
              <a:t>5</a:t>
            </a:r>
            <a:r>
              <a:rPr lang="zh-CN" altLang="en-US">
                <a:solidFill>
                  <a:schemeClr val="tx1"/>
                </a:solidFill>
                <a:uFillTx/>
              </a:rPr>
              <a:t>级亮度可调</a:t>
            </a:r>
            <a:endParaRPr lang="zh-CN" altLang="en-US">
              <a:solidFill>
                <a:schemeClr val="tx1"/>
              </a:solidFill>
              <a:uFillTx/>
            </a:endParaRPr>
          </a:p>
          <a:p>
            <a:r>
              <a:rPr lang="en-US" altLang="zh-CN">
                <a:solidFill>
                  <a:schemeClr val="tx1"/>
                </a:solidFill>
                <a:uFillTx/>
              </a:rPr>
              <a:t>4</a:t>
            </a:r>
            <a:r>
              <a:rPr lang="zh-CN" altLang="en-US">
                <a:solidFill>
                  <a:schemeClr val="tx1"/>
                </a:solidFill>
                <a:uFillTx/>
              </a:rPr>
              <a:t>个开关：调光开关、加缝、加1/2针、倒缝</a:t>
            </a:r>
            <a:endParaRPr lang="zh-CN" altLang="en-US">
              <a:solidFill>
                <a:schemeClr val="tx1"/>
              </a:solidFill>
              <a:uFillTx/>
            </a:endParaRPr>
          </a:p>
          <a:p>
            <a:r>
              <a:rPr lang="zh-CN" altLang="en-US">
                <a:solidFill>
                  <a:schemeClr val="tx1"/>
                </a:solidFill>
                <a:uFillTx/>
              </a:rPr>
              <a:t>使用更好的零件和更重的材料，尺寸更大</a:t>
            </a:r>
            <a:endParaRPr lang="zh-CN" altLang="en-US">
              <a:solidFill>
                <a:schemeClr val="tx1"/>
              </a:solidFill>
              <a:uFillTx/>
            </a:endParaRPr>
          </a:p>
        </p:txBody>
      </p:sp>
      <p:pic>
        <p:nvPicPr>
          <p:cNvPr id="15" name="图片 14" descr="D:/UDExt/desktop/李航/图片/机型/4.29/网站/图片 32 拷贝.jpg图片 32 拷贝"/>
          <p:cNvPicPr>
            <a:picLocks noChangeAspect="1"/>
          </p:cNvPicPr>
          <p:nvPr/>
        </p:nvPicPr>
        <p:blipFill>
          <a:blip r:embed="rId5"/>
          <a:srcRect l="8" r="8"/>
          <a:stretch>
            <a:fillRect/>
          </a:stretch>
        </p:blipFill>
        <p:spPr>
          <a:xfrm>
            <a:off x="7383780" y="4063365"/>
            <a:ext cx="3101993" cy="2160000"/>
          </a:xfrm>
          <a:prstGeom prst="rect">
            <a:avLst/>
          </a:prstGeom>
        </p:spPr>
      </p:pic>
      <p:pic>
        <p:nvPicPr>
          <p:cNvPr id="9" name="图片 8" descr="D:/UDExt/desktop/李航/图片/机型/4.29/网站/图片 33 拷贝.jpg图片 33 拷贝"/>
          <p:cNvPicPr>
            <a:picLocks noChangeAspect="1"/>
          </p:cNvPicPr>
          <p:nvPr/>
        </p:nvPicPr>
        <p:blipFill>
          <a:blip r:embed="rId6"/>
          <a:srcRect t="11" b="11"/>
          <a:stretch>
            <a:fillRect/>
          </a:stretch>
        </p:blipFill>
        <p:spPr>
          <a:xfrm>
            <a:off x="9304020" y="1960880"/>
            <a:ext cx="1159773" cy="1080000"/>
          </a:xfrm>
          <a:prstGeom prst="rect">
            <a:avLst/>
          </a:prstGeom>
        </p:spPr>
      </p:pic>
      <p:pic>
        <p:nvPicPr>
          <p:cNvPr id="10" name="图片 9" descr="D:/UDExt/desktop/李航/图片/机型/4.29/网站/图片 31 拷贝.jpg图片 31 拷贝"/>
          <p:cNvPicPr>
            <a:picLocks noChangeAspect="1"/>
          </p:cNvPicPr>
          <p:nvPr/>
        </p:nvPicPr>
        <p:blipFill>
          <a:blip r:embed="rId7"/>
          <a:srcRect t="22" b="22"/>
          <a:stretch>
            <a:fillRect/>
          </a:stretch>
        </p:blipFill>
        <p:spPr>
          <a:xfrm>
            <a:off x="9375140" y="880745"/>
            <a:ext cx="973256" cy="1080000"/>
          </a:xfrm>
          <a:prstGeom prst="rect">
            <a:avLst/>
          </a:prstGeom>
        </p:spPr>
      </p:pic>
      <p:pic>
        <p:nvPicPr>
          <p:cNvPr id="11" name="图片 10" descr="D:/UDExt/desktop/李航/图片/机型/4.29/网站/图片 35 拷贝.jpg图片 35 拷贝"/>
          <p:cNvPicPr>
            <a:picLocks noChangeAspect="1"/>
          </p:cNvPicPr>
          <p:nvPr/>
        </p:nvPicPr>
        <p:blipFill>
          <a:blip r:embed="rId8"/>
          <a:srcRect t="53" b="53"/>
          <a:stretch>
            <a:fillRect/>
          </a:stretch>
        </p:blipFill>
        <p:spPr>
          <a:xfrm>
            <a:off x="10455275" y="1960880"/>
            <a:ext cx="1228114" cy="1080000"/>
          </a:xfrm>
          <a:prstGeom prst="rect">
            <a:avLst/>
          </a:prstGeom>
        </p:spPr>
      </p:pic>
      <p:pic>
        <p:nvPicPr>
          <p:cNvPr id="12" name="图片 11" descr="D:/UDExt/desktop/李航/图片/机型/4.29/网站/图片 30 拷贝.jpg图片 30 拷贝"/>
          <p:cNvPicPr>
            <a:picLocks noChangeAspect="1"/>
          </p:cNvPicPr>
          <p:nvPr/>
        </p:nvPicPr>
        <p:blipFill>
          <a:blip r:embed="rId9"/>
          <a:srcRect l="23" r="23"/>
          <a:stretch>
            <a:fillRect/>
          </a:stretch>
        </p:blipFill>
        <p:spPr>
          <a:xfrm>
            <a:off x="10382885" y="880745"/>
            <a:ext cx="1257465" cy="10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5230" y="3041015"/>
            <a:ext cx="1080000" cy="108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63690" y="280670"/>
            <a:ext cx="1242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对比其他工厂产品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15250" y="1565275"/>
            <a:ext cx="1443990" cy="169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5或4颗LED灯</a:t>
            </a:r>
            <a:endParaRPr lang="zh-CN" altLang="en-US"/>
          </a:p>
          <a:p>
            <a:r>
              <a:rPr lang="zh-CN" altLang="en-US"/>
              <a:t>3 级可调亮度</a:t>
            </a:r>
            <a:endParaRPr lang="zh-CN" altLang="en-US"/>
          </a:p>
          <a:p>
            <a:r>
              <a:rPr lang="zh-CN" altLang="en-US"/>
              <a:t>材料更少，零件更便宜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微信图片_202403021430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71575" y="44450"/>
            <a:ext cx="3662680" cy="4749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LED</a:t>
            </a:r>
            <a:r>
              <a:rPr lang="zh-CN" altLang="en-US"/>
              <a:t>灯使用的与</a:t>
            </a:r>
            <a:r>
              <a:rPr lang="en-US" altLang="zh-CN">
                <a:sym typeface="+mn-ea"/>
              </a:rPr>
              <a:t>JUKI DDL 9000C</a:t>
            </a:r>
            <a:r>
              <a:rPr lang="zh-CN" altLang="en-US">
                <a:sym typeface="+mn-ea"/>
              </a:rPr>
              <a:t>一样</a:t>
            </a:r>
            <a:endParaRPr lang="zh-CN" altLang="en-US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14615" y="917575"/>
            <a:ext cx="1553845" cy="647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ym typeface="+mn-ea"/>
              </a:rPr>
              <a:t>例如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JUKI DDL 900C</a:t>
            </a:r>
            <a:endParaRPr lang="en-US" altLang="zh-CN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392420" y="1090930"/>
            <a:ext cx="6012815" cy="5078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/>
              <a:t>使用定制的导线器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你可以添加硅油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1.</a:t>
            </a:r>
            <a:r>
              <a:rPr lang="zh-CN" altLang="en-US"/>
              <a:t>适用于缝纫线的润滑处理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2.</a:t>
            </a:r>
            <a:r>
              <a:rPr lang="zh-CN" altLang="en-US"/>
              <a:t>使线更光滑、更柔软、更有弹性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3.</a:t>
            </a:r>
            <a:r>
              <a:rPr lang="zh-CN" altLang="en-US"/>
              <a:t>防止断线、跳线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4.</a:t>
            </a:r>
            <a:r>
              <a:rPr lang="zh-CN" altLang="en-US"/>
              <a:t>可抗静电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5.</a:t>
            </a:r>
            <a:r>
              <a:rPr lang="zh-CN" altLang="en-US"/>
              <a:t>增加缝纫线的光泽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6.</a:t>
            </a:r>
            <a:r>
              <a:rPr lang="zh-CN" altLang="en-US"/>
              <a:t>减少机针和缝纫机张力装置的磨损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7.</a:t>
            </a:r>
            <a:r>
              <a:rPr lang="zh-CN" altLang="en-US"/>
              <a:t>不会出现漏油现象。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产品分析</a:t>
            </a:r>
            <a:endParaRPr lang="zh-CN" altLang="en-US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微信图片_202403021430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pic>
        <p:nvPicPr>
          <p:cNvPr id="6" name="图片 5" descr="图片 40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16480" y="802005"/>
            <a:ext cx="3013710" cy="3013710"/>
          </a:xfrm>
          <a:prstGeom prst="rect">
            <a:avLst/>
          </a:prstGeom>
        </p:spPr>
      </p:pic>
      <p:pic>
        <p:nvPicPr>
          <p:cNvPr id="7" name="图片 6" descr="图片 38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5" y="401955"/>
            <a:ext cx="2438400" cy="2438400"/>
          </a:xfrm>
          <a:prstGeom prst="rect">
            <a:avLst/>
          </a:prstGeom>
        </p:spPr>
      </p:pic>
      <p:pic>
        <p:nvPicPr>
          <p:cNvPr id="8" name="图片 7" descr="图片 43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0" y="2209800"/>
            <a:ext cx="2438400" cy="2438400"/>
          </a:xfrm>
          <a:prstGeom prst="rect">
            <a:avLst/>
          </a:prstGeom>
        </p:spPr>
      </p:pic>
      <p:pic>
        <p:nvPicPr>
          <p:cNvPr id="10" name="图片 9" descr="图片 42 拷贝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710" y="3815715"/>
            <a:ext cx="24384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YSt-Q4 (4) - 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355" y="1485265"/>
            <a:ext cx="3347085" cy="35966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015" y="43180"/>
            <a:ext cx="934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sym typeface="+mn-ea"/>
              </a:rPr>
              <a:t> </a:t>
            </a:r>
            <a:r>
              <a:rPr lang="zh-CN" altLang="en-US" sz="14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sym typeface="+mn-ea"/>
              </a:rPr>
              <a:t>产品分析</a:t>
            </a:r>
            <a:endParaRPr lang="en-US" altLang="zh-CN" sz="14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图片 5" descr="微信图片_202403021430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005" y="44450"/>
            <a:ext cx="1972945" cy="35750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V="1">
            <a:off x="1776095" y="4580890"/>
            <a:ext cx="4608195" cy="86423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1991995" y="2421255"/>
            <a:ext cx="4176395" cy="201612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6600190" y="3573145"/>
            <a:ext cx="3599815" cy="36004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6456045" y="4149090"/>
            <a:ext cx="791845" cy="13677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503930" y="349885"/>
            <a:ext cx="6115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2.表面细节的差异</a:t>
            </a:r>
            <a:endParaRPr lang="en-US" altLang="zh-CN" sz="2400" b="1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7" name="图片 6" descr="飞思导出-CHZ07431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" y="5229225"/>
            <a:ext cx="1289050" cy="1289050"/>
          </a:xfrm>
          <a:prstGeom prst="rect">
            <a:avLst/>
          </a:prstGeom>
        </p:spPr>
      </p:pic>
      <p:pic>
        <p:nvPicPr>
          <p:cNvPr id="13" name="图片 12" descr="飞思导出-CHZ07446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" y="1053465"/>
            <a:ext cx="1586865" cy="1586865"/>
          </a:xfrm>
          <a:prstGeom prst="rect">
            <a:avLst/>
          </a:prstGeom>
        </p:spPr>
      </p:pic>
      <p:pic>
        <p:nvPicPr>
          <p:cNvPr id="19" name="图片 18" descr="飞思导出-CHZ07473 拷贝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160" y="2997200"/>
            <a:ext cx="2388235" cy="2388235"/>
          </a:xfrm>
          <a:prstGeom prst="rect">
            <a:avLst/>
          </a:prstGeom>
        </p:spPr>
      </p:pic>
      <p:pic>
        <p:nvPicPr>
          <p:cNvPr id="20" name="图片 19" descr="飞思导出-CHZ07440 拷贝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990" y="5228590"/>
            <a:ext cx="1984375" cy="1984375"/>
          </a:xfrm>
          <a:prstGeom prst="rect">
            <a:avLst/>
          </a:prstGeom>
        </p:spPr>
      </p:pic>
      <p:pic>
        <p:nvPicPr>
          <p:cNvPr id="21" name="图片 20" descr="飞思导出-CHZ07433 拷贝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965" y="4221480"/>
            <a:ext cx="1395730" cy="139573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7464425" y="1917065"/>
            <a:ext cx="2375535" cy="122428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 descr="飞思导出-CHZ07584 拷贝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0505" y="0"/>
            <a:ext cx="2798445" cy="27984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8_2*l_h_a*1_1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EXT_FILL_FORE_SCHEMECOLOR_INDEX_BRIGHTNESS" val="0"/>
  <p:tag name="KSO_WM_DIAGRAM_MAX_ITEMCNT" val="6"/>
  <p:tag name="KSO_WM_DIAGRAM_MIN_ITEMCNT" val="2"/>
  <p:tag name="KSO_WM_DIAGRAM_VIRTUALLY_FRAME" val="{&quot;height&quot;:279.3750061035156,&quot;left&quot;:34.34998779296875,&quot;top&quot;:65.9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19.xml><?xml version="1.0" encoding="utf-8"?>
<p:tagLst xmlns:p="http://schemas.openxmlformats.org/presentationml/2006/main"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5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h_i*1_1_2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1_2"/>
  <p:tag name="KSO_WM_UNIT_SUBTYPE" val="d"/>
  <p:tag name="KSO_WM_DIAGRAM_MAX_ITEMCNT" val="6"/>
  <p:tag name="KSO_WM_DIAGRAM_MIN_ITEMCNT" val="2"/>
  <p:tag name="KSO_WM_DIAGRAM_VIRTUALLY_FRAME" val="{&quot;height&quot;:279.3750061035156,&quot;left&quot;:34.34998779296875,&quot;top&quot;:65.9,&quot;width&quot;:862.4000244140625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UNIT_TEXT_FILL_FORE_SCHEMECOLOR_INDEX" val="1"/>
  <p:tag name="KSO_WM_UNIT_TEXT_FILL_TYPE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FILL_FORE_SCHEMECOLOR_INDEX_1_BRIGHTNESS" val="0.4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6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6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h_i*1_2_2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2_2"/>
  <p:tag name="KSO_WM_UNIT_SUBTYPE" val="d"/>
  <p:tag name="KSO_WM_DIAGRAM_MAX_ITEMCNT" val="6"/>
  <p:tag name="KSO_WM_DIAGRAM_MIN_ITEMCNT" val="2"/>
  <p:tag name="KSO_WM_DIAGRAM_VIRTUALLY_FRAME" val="{&quot;height&quot;:279.3750061035156,&quot;left&quot;:34.34998779296875,&quot;top&quot;:65.9,&quot;width&quot;:862.4000244140625}"/>
  <p:tag name="KSO_WM_DIAGRAM_COLOR_MATCH_VALUE" val="{&quot;shape&quot;:{&quot;fill&quot;:{&quot;gradient&quot;:[{&quot;brightness&quot;:0.6000000238418579,&quot;colorType&quot;:1,&quot;foreColorIndex&quot;:6,&quot;pos&quot;:0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UNIT_TEXT_FILL_FORE_SCHEMECOLOR_INDEX" val="1"/>
  <p:tag name="KSO_WM_UNIT_TEXT_FILL_TYPE" val="1"/>
</p:tagLst>
</file>

<file path=ppt/tags/tag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58_2*l_h_a*1_2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EXT_FILL_FORE_SCHEMECOLOR_INDEX_BRIGHTNESS" val="0"/>
  <p:tag name="KSO_WM_DIAGRAM_MAX_ITEMCNT" val="6"/>
  <p:tag name="KSO_WM_DIAGRAM_MIN_ITEMCNT" val="2"/>
  <p:tag name="KSO_WM_DIAGRAM_VIRTUALLY_FRAME" val="{&quot;height&quot;:279.3750061035156,&quot;left&quot;:34.34998779296875,&quot;top&quot;:65.9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22.xml><?xml version="1.0" encoding="utf-8"?>
<p:tagLst xmlns:p="http://schemas.openxmlformats.org/presentationml/2006/main">
  <p:tag name="KSO_WM_UNIT_FILL_FORE_SCHEMECOLOR_INDEX_1_BRIGHTNESS" val="0.4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8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7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h_i*1_3_2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2"/>
  <p:tag name="KSO_WM_UNIT_SUBTYPE" val="d"/>
  <p:tag name="KSO_WM_DIAGRAM_MAX_ITEMCNT" val="6"/>
  <p:tag name="KSO_WM_DIAGRAM_MIN_ITEMCNT" val="2"/>
  <p:tag name="KSO_WM_DIAGRAM_VIRTUALLY_FRAME" val="{&quot;height&quot;:279.3750061035156,&quot;left&quot;:34.34998779296875,&quot;top&quot;:65.9,&quot;width&quot;:862.4000244140625}"/>
  <p:tag name="KSO_WM_DIAGRAM_COLOR_MATCH_VALUE" val="{&quot;shape&quot;:{&quot;fill&quot;:{&quot;gradient&quot;:[{&quot;brightness&quot;:0.6000000238418579,&quot;colorType&quot;:1,&quot;foreColorIndex&quot;:7,&quot;pos&quot;:0,&quot;transparency&quot;:0},{&quot;brightness&quot;:0,&quot;colorType&quot;:1,&quot;foreColorIndex&quot;:7,&quot;pos&quot;:0.800000011920929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UNIT_TEXT_FILL_FORE_SCHEMECOLOR_INDEX" val="1"/>
  <p:tag name="KSO_WM_UNIT_TEXT_FILL_TYPE" val="1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58_2*l_h_a*1_3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EXT_FILL_FORE_SCHEMECOLOR_INDEX_BRIGHTNESS" val="0"/>
  <p:tag name="KSO_WM_DIAGRAM_MAX_ITEMCNT" val="6"/>
  <p:tag name="KSO_WM_DIAGRAM_MIN_ITEMCNT" val="2"/>
  <p:tag name="KSO_WM_DIAGRAM_VIRTUALLY_FRAME" val="{&quot;height&quot;:279.3750061035156,&quot;left&quot;:34.34998779296875,&quot;top&quot;:65.9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24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15_2*l_h_i*1_2_1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PRESET_TEXT" val="02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25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15_2*l_h_i*1_1_1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26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15_2*l_h_i*1_1_2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gradient&quot;:[{&quot;brightness&quot;:0,&quot;colorType&quot;:1,&quot;foreColorIndex&quot;:14,&quot;pos&quot;:0,&quot;transparency&quot;:0.800000011920929},{&quot;brightness&quot;:0,&quot;colorType&quot;:1,&quot;foreColorIndex&quot;:14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FILL_TYPE" val="3"/>
  <p:tag name="KSO_WM_DIAGRAM_USE_COLOR_VALUE" val="{&quot;color_scheme&quot;:1,&quot;color_type&quot;:1,&quot;theme_color_indexes&quot;:[]}"/>
</p:tagLst>
</file>

<file path=ppt/tags/tag27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315_2*l_h_i*1_1_3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gradient&quot;:[{&quot;brightness&quot;:0,&quot;colorType&quot;:1,&quot;foreColorIndex&quot;:14,&quot;pos&quot;:0,&quot;transparency&quot;:0.800000011920929},{&quot;brightness&quot;:0,&quot;colorType&quot;:1,&quot;foreColorIndex&quot;:14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FILL_TYPE" val="3"/>
  <p:tag name="KSO_WM_DIAGRAM_USE_COLOR_VALUE" val="{&quot;color_scheme&quot;:1,&quot;color_type&quot;:1,&quot;theme_color_indexes&quot;:[]}"/>
</p:tagLst>
</file>

<file path=ppt/tags/tag28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15_2*l_h_i*1_2_2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gradient&quot;:[{&quot;brightness&quot;:0,&quot;colorType&quot;:1,&quot;foreColorIndex&quot;:14,&quot;pos&quot;:0,&quot;transparency&quot;:0.800000011920929},{&quot;brightness&quot;:0,&quot;colorType&quot;:1,&quot;foreColorIndex&quot;:14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FILL_TYPE" val="3"/>
  <p:tag name="KSO_WM_DIAGRAM_USE_COLOR_VALUE" val="{&quot;color_scheme&quot;:1,&quot;color_type&quot;:1,&quot;theme_color_indexes&quot;:[]}"/>
</p:tagLst>
</file>

<file path=ppt/tags/tag29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15_2*l_h_i*1_3_1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PRESET_TEXT" val="03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315_2*l_h_i*1_2_3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gradient&quot;:[{&quot;brightness&quot;:0,&quot;colorType&quot;:1,&quot;foreColorIndex&quot;:14,&quot;pos&quot;:0,&quot;transparency&quot;:0.800000011920929},{&quot;brightness&quot;:0,&quot;colorType&quot;:1,&quot;foreColorIndex&quot;:14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FILL_TYPE" val="3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15_2*l_h_i*1_3_2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gradient&quot;:[{&quot;brightness&quot;:0,&quot;colorType&quot;:1,&quot;foreColorIndex&quot;:14,&quot;pos&quot;:0,&quot;transparency&quot;:0.800000011920929},{&quot;brightness&quot;:0,&quot;colorType&quot;:1,&quot;foreColorIndex&quot;:14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FILL_TYPE" val="3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315_2*l_h_i*1_3_3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gradient&quot;:[{&quot;brightness&quot;:0,&quot;colorType&quot;:1,&quot;foreColorIndex&quot;:14,&quot;pos&quot;:0,&quot;transparency&quot;:0.800000011920929},{&quot;brightness&quot;:0,&quot;colorType&quot;:1,&quot;foreColorIndex&quot;:14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FILL_TYPE" val="3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DIAGRAM_VERSION" val="3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15_2*l_h_f*1_1_1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DIAGRAM_COLOR_TRICK" val="2"/>
  <p:tag name="KSO_WM_UNIT_VALUE" val="70"/>
  <p:tag name="KSO_WM_UNIT_PRESET_TEXT" val="单击此处输入你的智能图形项正文，文字是您思想的提炼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DIAGRAM_VERSION" val="3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15_2*l_h_f*1_2_1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DIAGRAM_COLOR_TRICK" val="2"/>
  <p:tag name="KSO_WM_UNIT_VALUE" val="70"/>
  <p:tag name="KSO_WM_UNIT_PRESET_TEXT" val="单击此处输入你的智能图形项正文，文字是您思想的提炼"/>
  <p:tag name="KSO_WM_UNIT_LINE_FORE_SCHEMECOLOR_INDEX" val="6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DIAGRAM_VERSION" val="3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15_2*l_h_f*1_3_1"/>
  <p:tag name="KSO_WM_TEMPLATE_CATEGORY" val="diagram"/>
  <p:tag name="KSO_WM_TEMPLATE_INDEX" val="2023131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147.6278747558594,&quot;left&quot;:356.53000293160994,&quot;top&quot;:205.31110199214905,&quot;width&quot;:375.796060060516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DIAGRAM_COLOR_TRICK" val="2"/>
  <p:tag name="KSO_WM_UNIT_VALUE" val="70"/>
  <p:tag name="KSO_WM_UNIT_PRESET_TEXT" val="单击此处输入你的智能图形项正文，文字是您思想的提炼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5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9200000166893005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3*l_h_f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731_3*l_h_f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31_3*l_h_a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31_3*l_h_f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31_3*l_h_f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31_3*l_h_a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7.167514090951,&quot;left&quot;:115.27503937007873,&quot;top&quot;:13.42503937007873,&quot;width&quot;:850.2189763779527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commondata" val="eyJoZGlkIjoiNDJhOGY3MDE5MjliZWZiY2ExYzEzYjk0ODg0YzdiYmE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1261</Words>
  <Application>WPS 演示</Application>
  <PresentationFormat>宽屏</PresentationFormat>
  <Paragraphs>236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YST-Q4/Q3 智能平缝机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voyageur</cp:lastModifiedBy>
  <cp:revision>12</cp:revision>
  <dcterms:created xsi:type="dcterms:W3CDTF">2023-08-09T12:44:00Z</dcterms:created>
  <dcterms:modified xsi:type="dcterms:W3CDTF">2024-04-29T06:29:14Z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2052-12.1.0.16729</vt:lpwstr>
  </property>
</Properties>
</file>